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9" r:id="rId1"/>
  </p:sldMasterIdLst>
  <p:notesMasterIdLst>
    <p:notesMasterId r:id="rId87"/>
  </p:notesMasterIdLst>
  <p:handoutMasterIdLst>
    <p:handoutMasterId r:id="rId88"/>
  </p:handoutMasterIdLst>
  <p:sldIdLst>
    <p:sldId id="551" r:id="rId2"/>
    <p:sldId id="553" r:id="rId3"/>
    <p:sldId id="422" r:id="rId4"/>
    <p:sldId id="423" r:id="rId5"/>
    <p:sldId id="316" r:id="rId6"/>
    <p:sldId id="318" r:id="rId7"/>
    <p:sldId id="350" r:id="rId8"/>
    <p:sldId id="353" r:id="rId9"/>
    <p:sldId id="354" r:id="rId10"/>
    <p:sldId id="352" r:id="rId11"/>
    <p:sldId id="319" r:id="rId12"/>
    <p:sldId id="321" r:id="rId13"/>
    <p:sldId id="324" r:id="rId14"/>
    <p:sldId id="325" r:id="rId15"/>
    <p:sldId id="362" r:id="rId16"/>
    <p:sldId id="363" r:id="rId17"/>
    <p:sldId id="326" r:id="rId18"/>
    <p:sldId id="364" r:id="rId19"/>
    <p:sldId id="366" r:id="rId20"/>
    <p:sldId id="367" r:id="rId21"/>
    <p:sldId id="328" r:id="rId22"/>
    <p:sldId id="371" r:id="rId23"/>
    <p:sldId id="372" r:id="rId24"/>
    <p:sldId id="370" r:id="rId25"/>
    <p:sldId id="329" r:id="rId26"/>
    <p:sldId id="375" r:id="rId27"/>
    <p:sldId id="376" r:id="rId28"/>
    <p:sldId id="377" r:id="rId29"/>
    <p:sldId id="378" r:id="rId30"/>
    <p:sldId id="331" r:id="rId31"/>
    <p:sldId id="379" r:id="rId32"/>
    <p:sldId id="380" r:id="rId33"/>
    <p:sldId id="332" r:id="rId34"/>
    <p:sldId id="381" r:id="rId35"/>
    <p:sldId id="382" r:id="rId36"/>
    <p:sldId id="383" r:id="rId37"/>
    <p:sldId id="333" r:id="rId38"/>
    <p:sldId id="384" r:id="rId39"/>
    <p:sldId id="385" r:id="rId40"/>
    <p:sldId id="334" r:id="rId41"/>
    <p:sldId id="386" r:id="rId42"/>
    <p:sldId id="387" r:id="rId43"/>
    <p:sldId id="388" r:id="rId44"/>
    <p:sldId id="389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55" r:id="rId75"/>
    <p:sldId id="458" r:id="rId76"/>
    <p:sldId id="459" r:id="rId77"/>
    <p:sldId id="460" r:id="rId78"/>
    <p:sldId id="461" r:id="rId79"/>
    <p:sldId id="462" r:id="rId80"/>
    <p:sldId id="463" r:id="rId81"/>
    <p:sldId id="464" r:id="rId82"/>
    <p:sldId id="465" r:id="rId83"/>
    <p:sldId id="466" r:id="rId84"/>
    <p:sldId id="467" r:id="rId85"/>
    <p:sldId id="550" r:id="rId86"/>
  </p:sldIdLst>
  <p:sldSz cx="12192000" cy="6858000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F9F9F7"/>
    <a:srgbClr val="5172B3"/>
    <a:srgbClr val="FDC382"/>
    <a:srgbClr val="D8A57E"/>
    <a:srgbClr val="CCEC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8" autoAdjust="0"/>
    <p:restoredTop sz="94622" autoAdjust="0"/>
  </p:normalViewPr>
  <p:slideViewPr>
    <p:cSldViewPr>
      <p:cViewPr varScale="1">
        <p:scale>
          <a:sx n="75" d="100"/>
          <a:sy n="75" d="100"/>
        </p:scale>
        <p:origin x="1195" y="43"/>
      </p:cViewPr>
      <p:guideLst>
        <p:guide orient="horz" pos="2160"/>
        <p:guide pos="384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450" cy="49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spcAft>
                <a:spcPct val="0"/>
              </a:spcAft>
              <a:buClrTx/>
              <a:defRPr sz="12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183" y="0"/>
            <a:ext cx="2930450" cy="49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spcAft>
                <a:spcPct val="0"/>
              </a:spcAft>
              <a:buClrTx/>
              <a:defRPr sz="12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350"/>
            <a:ext cx="2930450" cy="49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spcAft>
                <a:spcPct val="0"/>
              </a:spcAft>
              <a:buClrTx/>
              <a:defRPr sz="12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4412F20-0D51-485D-A0F4-43EB93DE0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77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3-02-26T08:06:39.8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12543 11190 75 0,'0'0'101'0,"0"0"33"16,0 0-89-16,0 0-28 0,0 0 2 16,0 0-6-16,0 0 7 0,0 0 35 15,0 0-12-15,0 0-7 0,-20-15 6 16,20 15 36-16,-3-2 7 0,1 2-46 16,0-1-13-16,-1 0 7 0,2 1-14 0,-1-2-19 15,-1 1-1-15,2 1 1 0,-2 0 0 16,1 0-2-16,1 0-11 0,0 0 13 15,-1 0 3-15,1 0 10 0,-1 0-12 16,2 0 0-16,0 0-1 0,0 0-1 0,0 0-1 16,0 0 0-16,0 0-11 0,0 0 10 15,0 0 0-15,0 0-14 0,0 0 14 16,0 0 0-16,0 0 2 0,0 0 0 16,2-3-10-16,2 0 11 0,3 2 22 15,1-3-8-15,0 3-13 0,2-2 12 16,-1 0 0-16,2 0-11 0,-1 3 21 15,1-3-7-15,0 2-13 0,1 0 10 16,-1 1 7-16,1 0 12 0,-1 0 4 16,1 0 13-16,-1 0-3 0,1 0-14 0,4-3-6 15,-3 1 4-15,1 2 18 0,1-4-8 16,0 2 5-16,3-3 1 0,0 2-10 16,1-2-20-16,0 1-13 0,-1-1 10 15,1 0-12-15,0 1 1 0,-1-1 0 16,2 0 12-16,-2-1-12 0,0 3-1 0,-1-2 1 15,-1 2-1-15,-2 1-1 0,1-2-1 16,-3 2-2-16,0 1-9 0,1 1 11 16,0-2 0-16,-3 0-16 0,1 2 17 15,1-1 0-15,-2 1 0 0,3 0-2 16,-3 0 0-16,2 0 0 0,-1 0 1 16,1-2 0-16,1 2-2 0,-2 0 2 15,1 0-1-15,1 0-1 0,-2 0 2 16,1 0 1-16,-1 0 0 0,0 0 2 15,1 0 0-15,-3 0 0 0,1 0 1 16,0 0-2-16,-3 0-1 0,1 0 2 0,-1 0 0 16,1 0 1-16,-2 0 23 0,2 0 0 15,0 0-6-15,2 0-4 0,-1 0-3 16,0 0-10-16,3 0 1 0,-3 0-1 16,1-2-2-16,-1 2-1 0,2-2 3 0,0 2-2 15,1 0 3-15,-1-2 9 0,0-1-10 16,0 2-1-16,1-1 11 0,-2 0-12 15,2 0-1-15,-2 0 0 0,-1-1 1 16,2 1 0-16,-2 0 1 0,-2 1-2 16,4-1 0-16,-5 1 0 0,1-1 0 15,1 2 0-15,-2 0-1 0,-1-2 1 16,2 2-1-16,-1 0 0 0,0 0 1 16,1 0 0-16,2 0 2 0,-4 0 0 15,4 0 21-15,-3 0-6 0,2 0-4 16,-2 0-13-16,2 0 16 0,0-2 0 0,2 2 0 15,0-1-12-15,1-1-1 0,1 1 0 16,-3 1-1-16,1 0-1 0,0 0 3 16,0 0-2-16,-1 0 0 0,-1 0-1 15,1 0 1-15,0 0 1 0,-2 0 0 0,3 0-2 16,-3 0 1-16,1 0-2 16,-2 0 0-16,2 0 0 0,-1 1 1 0,-1 1 12 15,3-1-11-15,-1 1 18 0,2-2-17 16,-2 0 13-16,1 0-13 0,0 2 14 15,0-2-14-15,1 0 13 0,-1 0-13 16,-1 0 10-16,-2 0-12 0,1 0 2 16,3 0-1-16,-4 0 1 0,0 0-1 15,1 0-1-15,-1 0 0 0,0 0 0 16,-1 2 0-16,1-2-1 0,0 0 2 0,2 1-1 16,-3-1 0-16,1 0 1 0,-2 0 0 15,3 2 1-15,-2-2 0 0,2 0-1 16,-3 1-1-16,0-1-1 0,1 1 0 15,-1-1 0-15,-1 0-1 0,0 1-2 16,2 1 1-16,-2-2 1 0,0 1 0 16,0 1 0-16,2-2 1 0,-1 1 0 15,0-1 0-15,-1 1 0 0,3 1 0 0,-2-1 0 16,0 0 0-16,-1 0 0 0,0 0 0 16,-1-1 0-16,1 0 0 0,-2 1 0 15,-1-1-1-15,2 0 0 0,-2 0-2 16,0 0 0-16,0 0 1 0,0 0 1 15,0 0 0-15,0 0-1 0,0 2 0 0,0-1-1 16,0-1-10-16,1 2 13 0,-1-2 15 16,1 2-12-16,1 0 10 0,-2 0-11 15,1-1-1-15,3 3 0 0,-4-4 1 16,0 1-1-16,3 3 2 0,-3-1 0 16,2 0-1-16,-2-2-1 0,1 2-1 15,-1 0 1-15,0-1 0 0,0 1 0 16,2 0 2-16,-2 0 0 0,0-1-1 15,0-1 1-15,0 3 0 0,0-3 10 0,0 4-10 16,0-4 10-16,0 4-10 16,-3-2 13-16,1 1-3 0,-1 2-11 0,-2-1 14 15,1-3-13-15,-1 3-1 0,1 0 11 16,-1-2-12-16,0 2 1 0,-1-1-1 16,2 0 0-16,-1 0 1 0,1-1 2 15,0 0 9-15,-1-2-12 0,2 3 2 0,0-2 10 16,-2 1-10-16,2-1 17 0,-1-1-17 15,-1 2 0-15,1 0 0 0,-2-1-1 16,-1 1 0-16,1-1-1 0,-1 1 1 16,0 1-1-16,1-2 2 0,-2-1 10 15,2 3-10-15,-2-3 10 0,3 1-11 16,-5 1 1-16,1-1 0 0,2 0-1 16,-2 0-1-16,-1-1 2 0,1 0 1 15,2-1-1-15,-3 0 0 0,4 1-2 16,-2 1 2-16,0-2 1 0,-1 1 9 0,0-1-13 15,1 0 0-15,1 0 0 0,-3 0-1 16,3 0 1-16,0 0 0 0,-1 0 1 16,2 0 0-16,-2 0 0 0,2 0 0 15,-2 0 0-15,-1 0 1 0,2 0-1 0,-2 0 1 16,2 0-1-16,-4 0 2 0,3 0-2 16,-3 0 0-16,-1-1 0 0,1 1-1 15,-1-2-1-15,1 2 0 0,-1-1 0 16,-1 1 1-16,2 0 1 0,-1 0-1 15,-1 0 1-15,0-1-1 0,0 1 0 16,2 0-3-16,-1 0 0 0,-1 0 0 16,2 0 0-16,-1 0 0 0,1 0-14 15,0 0 15-15,-3 0 1 0,4 0 1 16,-2 1 1-16,1 0 1 0,1 1 1 16,-3-1 0-16,4 1 13 0,-2-2-14 0,-2 0 21 15,1 0-4-15,-1 0 14 0,0 0-7 16,-1 0-1-16,1 0 1 0,-2 0-13 15,1 0-11-15,1 0 15 0,-3 0-16 16,3 0 12-16,-1 0-12 0,-1 0 2 16,4 0 23-16,-3 0-7 0,3 0-2 0,0 0 5 15,-1 0-3-15,4 0 1 16,-4 0-4-16,4 0-14 0,-3 0-1 0,1 0-1 16,0 0 0-16,0 0 0 0,1 0-1 15,-2-2 0-15,2 2 1 0,-1 0 0 16,-1-1 1-16,-1 1 1 0,2 0 0 15,-3 0 0-15,1 0-1 0,1 0 2 16,1 0 10-16,-2 0-11 0,1 0-2 16,1-2-1-16,-2 2 1 0,1 0-1 0,-1 0 0 15,2 0 0-15,-1 0 1 16,-1 0-1-16,2 0 1 0,0 0-2 0,1 0 0 16,0 0 0-16,1 0 1 0,1 0 1 15,-2 0 0-15,3 0 1 0,-1 0 0 16,0 0 2-16,3 0 10 0,-2 0-10 15,0 0-2-15,-1-1 0 0,1 1 0 0,0 0-1 16,1 0 0-16,-3-1-1 16,1 1-3-16,2-1 3 0,-1 1 1 0,0 0 0 15,0 0-1-15,1-1 1 0,0 1 0 16,1-1 4-16,-1 1-1 0,1-2-1 16,1 2-2-16,-1 0 1 0,2 0 1 15,-3 0-2-15,0 0 0 0,3 0-2 16,-1-1 1-16,0 1-1 0,0 0 1 15,1 0 0-15,-1 0 0 0,2 0-1 16,-2 0 2-16,3 0 2 0,0 0-1 16,0 0 1-16,-1 0 1 0,1 0-1 15,0 0-1-15,0 0 0 0,0-1 1 0,-3 1 0 16,3 0-1-16,-3 0-1 0,2 0-17 16,-2 0 5-16,1 0 10 0,-2 0 0 15,1 0-14-15,-1 0 3 0,-1 0 10 16,2 0 0-16,-1 0 0 0,0 0-14 0,1 0 15 15,0 0 1-15,2 0 0 0,-1 1 0 16,1-1 1-16,1 0 2 0,0 0 0 16,0 0-1-16,0 0 0 0,0 0 1 15,0 0-2-15,0 0 0 0,0 0 0 16,0 0 0-16,0 0 0 0,0 0 1 16,0 0-1-16,0 0 0 0,0 0-1 15,-2 0 1-15,2 0-2 0,-1 0 0 16,-2 0 0-16,-2 1-14 0,3 1 0 15,-4 0 13-15,3-1 3 0,0 0 1 0,3-1 1 16,-3 3-1-16,-1-3-1 0,3 1-1 16,-2 1 0-16,1-2 1 0,1 0 1 15,-1 0-1-15,2 0 2 0,0 0 11 16,0 0-11-16,0 0 0 0,0 0 11 16,0 0-12-16,0 0 1 0,0 0-1 15,0 0 3-15,0 0 9 0,0 0-11 0,0 0 11 16,0 0-10-16,0 0 10 0,0 0 0 15,0 0 0-15,0 0 0 0,0 0 0 16,0 0-10-16,0 0 19 0,0 0-2 16,-1 0-1-16,-1-3-19 0,0 0-26 15,-1-1 0-15,0 0 23 0,0-2-10 16,2 2-3-16,-1-1 16 0,-1 2-1 0,2-3-1 16,-1 1-11-16,1 0 12 0,-1-2 0 15,-1 2 0-15,2 2 1 0,-1-3 1 16,1 3 1-16,-1-3-2 0,2 3 0 15,-2 0 0-15,2 2 2 0,-1-2 1 16,-1 2 1-16,2-1 9 0,-1 0-11 16,-1-1-2-16,2 2-11 0,-1 0 11 15,-1-3-1-15,2 1-1 0,-3-1-11 0,3 3 12 16,-4-5-1-16,3 1-2 16,-1-1 1-16,-1 1 1 0,2 0 0 0,-1 1 0 15,-2-1-1-15,4-1-13 0,-1 3 15 16,-1-1 1-16,2 0-1 0,0 3-2 15,0-4 0-15,0 3-1 0,0-2 1 16,0 4-13-16,0-2 14 0,0 2 1 16,0-1-1-16,0 1-1 0,0 0-10 0,0 0 9 15,0 0-9-15,0 0 0 0,0 0 1 16,0 0-1-16,0 0 9 0,0 0-12 16,0 0-3-16,0 0 6 0,0 0-3 15,0 0-1-15,0 0-2 0,0 0 6 16,0 0-3-16,0 0 0 0,0 0-4 15,0 0 1-15,0 0-10 0,0 0 6 16,0 1 0-16,0 1 23 0,3 2 10 16,1 1-7-16,-1 0 13 0,0 1-14 15,0 0-2-15,1 2 0 0,-1-2 0 0,0 0-2 16,0-1 1-16,0 2-1 16,1-4-1-16,0 2-10 0,1 2 11 0,-2-2-1 15,1-1-1-15,1 0 2 0,-3 1 2 16,3-2 0-16,-1 0 1 0,-1 1 0 0,0-1 0 15,0 1 1-15,-2-1-1 0,3 1 0 16,-1-4-1-16,-1 3 0 0,1-1 0 16,-2-2 0-16,1 2 0 0,2 1-1 15,-3-3 1-15,2 2 0 0,-2-2 1 16,2 2 0-16,0 0-1 0,-1-1 0 16,1-1 0-16,0 2 1 0,-2-2 2 15,3 2 10-15,3-1-10 0,-2 1 10 16,-1-1-11-16,3 0 11 0,-1 1 0 15,3-1-9-15,-1-1-1 0,1 0 13 16,0 4-3-16,1-4-13 0,-2 2 1 0,3-1 0 16,-2 1-1-16,2-1 0 15,-1 0 0-15,1 0 0 0,-1-1 1 0,-1 2 2 16,2 1 0-16,0-3 0 0,0 1 0 16,1 0 0-16,-1-1 1 0,1 0 12 15,2 2-14-15,-1-2 0 0,0 1 0 0,0-1 0 16,1 1 2-16,1-1-1 0,1 0 0 15,-2 0 13-15,2 0-12 0,-3 0-1 16,3 0 10-16,-2 0-13 0,-2 0 1 16,2 0-1-16,-1 0 0 0,-1 0 0 15,-1 0 1-15,-1 0 0 0,2 0-1 16,-3 0 0-16,1 0-1 0,0 0 0 16,-2 1-1-16,3-1-1 0,-2 1 2 15,2-1 1-15,0 1 0 0,-1 1 0 16,2-1 0-16,-2-1 3 0,3 2-2 0,-2-2 2 15,4 0 10-15,-2 0-10 0,-2 0 0 16,4 0-1-16,-4 0 1 0,2 0-2 16,-3 0 0-16,-1 0 1 0,2 0 0 15,-2 0 0-15,0 0-1 0,1 0 0 16,-2 0 0-16,0 0 3 0,0 0-2 16,2 0-1-16,-1 0 0 0,-2 0 1 0,2 0-1 15,1 0-1-15,-1 0 0 0,-1 0 1 16,1 0 0-16,-2 0 3 0,3 0-1 15,-2 0-1-15,1 0 1 0,0 0-1 16,1 0 0-16,-1 0 0 0,-2 0 0 16,0 0-1-16,2 0 0 0,-2 0 1 15,2 0 0-15,0 0 0 0,-1 0 0 16,1 0-2-16,-1 3 1 0,1-2 1 16,1-1-1-16,-1 0 0 0,-1 0 1 15,4 2-2-15,-2-2 1 0,0 1 0 0,3-1-1 16,-3 2 0-16,0 0 0 0,0-2 0 15,0 0 1-15,-2 0-1 0,-1 1 0 16,1-1 0-16,0 0 0 0,-2 0 1 0,1 0 0 16,0 0 1-16,0 2 0 0,0-2-1 15,-2 0 1-15,1 0-1 0,0 0 1 16,2 0 1-16,-2 0 0 0,1 0-1 16,1 0 1-16,0 0-1 0,0 0 0 15,0 0-1-15,1 0 0 0,-1 0-1 16,0 0 2-16,4 0-2 0,-2 0 1 15,0 0 0-15,-1 0-1 0,4 0 1 16,-3 0-1-16,0-2 0 0,-2 2 0 16,3 0 1-16,-3-1-1 0,2 1 0 15,-1 0 0-15,1 0 0 0,0 0 0 0,0-4-1 16,-1 4 2-16,2-1-1 0,-3 1 0 16,0 0 1-16,0 0-1 0,-1 0 0 15,-2 0 0-15,1 0-1 0,-1 0 0 16,-2 0 0-16,-1 0 0 0,1 0 1 15,1 0 1-15,-1 0 1 0,0 0-1 0,0 0 2 16,2-2-1-16,-3 2 2 0,1 0-2 16,0 0 0-16,2 0-1 0,-1 0 0 15,-1 0-1-15,-2 0-1 0,3 0 0 16,-1 0-1-16,0 0 0 0,-1 0-1 16,1 0 2-16,0 0 0 0,-1 0 0 15,1 0 0-15,1 0 1 0,-1 0 0 16,0 0 0-16,0 0-1 0,0 0 1 0,1 0 1 15,-1 0 0-15,2 0-1 0,-2 0 0 16,2 0-1-16,-2 0 0 0,1 0 0 16,1 0 0-16,-1 0 0 0,1 0 1 15,-1 0 0-15,0 0 1 0,-1 0-1 16,0 0 1-16,-2 0 0 0,1 0 0 16,-2 0-1-16,1 0 0 0,-1 0 0 15,0 0 0-15,0 0 1 0,2 0-1 16,-2 0 1-16,0 0 0 0,0 0-1 15,0 0 0-15,1 0-1 0,-1 0 0 0,1 0 1 16,2 0 1-16,-1 0 0 0,-1 0 0 16,2 0 0-16,-3 0-1 0,2 0 0 15,-1 0 0-15,-1 0 0 0,3 0 0 0,-3 0 0 16,0 0 0-16,0 0 3 16,0 0 0-16,0 0 10 0,0 0-10 0,0 0 13 15,0 0 3-15,0 0-15 0,0 0 9 16,0 0-11-16,0 0 1 0,0 0 10 15,0 0-11-15,0 0 1 0,0 0 10 16,0 0-12-16,0 0 1 0,0 0 1 16,0 0-1-16,0 0 0 0,0 0 0 15,0 0-1-15,0 0 1 0,0 2-1 16,0-2 0-16,0 0-1 0,0 0-1 0,-3 0-1 16,3 0 0-16,0 0-11 15,0 0 12-15,0 0-2 0,0 0 0 0,0 1-10 16,0-1 0-16,-1 0 10 0,1 0-14 15,-2 4 1-15,-1-3 14 0,-4 5 2 16,1-1 3-16,0 2 1 0,-2-1-1 16,4-1-3-16,-1-3-1 0,2 2-1 0,2 0-1 15,-1-1 1-15,-2 1 0 16,3-1 0-16,-1 1-11 0,1-1 12 0,-1-1-1 16,2 0 0-16,0-1-2 0,0-1-8 15,0 2 9-15,0-2 2 0,0 0 0 16,0 0 0-16,0 0 1 0,0 0 0 15,0 0 1-15,0 0 1 0,0 0 1 16,0 0 0-16,0 0 0 0,0 0 0 16,0 0-1-16,0 0-1 0,0 0 0 15,0 0 1-15,0 0 0 0,0 0-1 16,0 0 2-16,0 0 10 0,0 0 0 0,0 0 0 16,0 0 3-16,0 0 0 0,0 0 10 15,0 0 6-15,0 0 0 0,0 0 1 16,0-2-1-16,0-2 3 0,0-4-35 15,0 0-13-15,0-5-28 0,0-2 27 0,2 1 14 16,-1-3 2-16,1 3-1 0,-1-2-1 16,0 2-2-16,2 0 0 0,0 0 1 15,-1 1-1-15,1 1 0 0,0 1 1 16,0-2 0-16,-2 5-2 0,2-2 0 16,-2 3 1-16,3 3-2 0,-4-1 1 15,2 2 1-15,-2-1 0 0,1 3 1 16,-1-1 1-16,0 2 3 0,0 0 10 15,0 0-10-15,0 0-1 0,0 0-2 16,0 0 0-16,0 0-13 0,0 0-3 16,0 0-6-16,0 0-4 0,0 0-3 15,0 0 3-15,0 0 3 0,0 0-3 0,0 0-6 16,0 0 0-16,0 0-1 0,0 0 1 16,0 0 3-16,0 0 3 0,0 5 26 15,0 0 3-15,0 1 13 0,-1 0-12 0,-1-1-2 16,2 0-1-16,0-4-1 15,0 2 0-15,0-2-1 0,0-1 1 0,0 0 0 16,0 0 13-16,0 0 6 0,0 0 4 16,0 0 6-16,0 0 7 0,0 0 2 15,0 0 8-15,0 0 5 0,0 0-6 16,0 0-3-16,0-1-6 0,-1-2-1 16,1-3-35-16,-3 3-61 0,3-2 38 15,0 1 21-15,-1-1 2 0,-1 2 0 16,2-1-2-16,-1 1-11 0,1-1 13 15,0 2 13-15,-1-2-12 0,-1 2-1 0,2 0 2 16,-1 0 11-16,-1 1-13 0,1 0 2 16,1-2 11-16,-2 3-11 0,2-2 1 15,0 2-2-15,-1-1 1 0,1 1-1 16,0-1 0-16,-2 0-1 0,2 1 0 16,0-2-1-16,-1 2 0 0,1-1-2 15,-2-1-10-15,2 0 12 0,0 2 1 0,0 0-1 16,-1 0 1-16,1-2 0 0,0 1 0 15,-2-1-1-15,2 1 1 0,0 1 0 16,0 0 1-16,0-1 0 0,-1 1 0 16,1-2 1-16,0 2 1 0,0 0 0 15,0-1 1-15,0-1-1 0,0 2 0 16,0 0-1-16,0 0-2 0,0 0 0 16,0-2 0-16,0 2 0 0,-1-1-1 15,1 1 1-15,0-3-1 0,0 3-1 0,0 0 0 16,-2-1 2-16,2-1 0 0,0 2 0 15,0 0 0-15,0 0 1 0,-1-2 0 16,1 1-1-16,0 1-1 0,0 0-2 16,0-1-1-16,0 1 1 0,0 0 1 15,0-2-1-15,0 2 0 0,0 0 0 0,0 0-10 16,0 0 11-16,0 0 0 0,0 0-11 16,0 0 11-16,0 0-1 0,0 0 0 15,0 0-10-15,0 0 12 0,0 0 0 16,0 0-2-16,-2 0 0 0,2 0 0 15,0 0 1-15,0 0 0 0,0 0-1 16,0 0 1-16,0 0 1 0,0 0-1 16,0 0 1-16,0 0 0 0,0 0-1 0,0 0 2 15,0 0 0-15,0 0 3 0,0 0 10 16,0 0-10-16,0 0 10 0,0 0 0 16,0 0-10-16,0 0 10 0,0 0-10 15,0 0 14-15,0 0-15 0,0 0-2 16,0 0 1-16,0 0-1 0,0 0-1 15,0 0-1-15,0 0-1 0,0 0 0 16,0 0-10-16,0 0 0 0,0 0 0 16,0 0 10-16,0 0-13 0,0 0 0 0,0 0 0 15,0 0 13-15,0 0-14 0,0 0 15 16,0 0 0-16,0 0 2 0,0 0 2 16,0 0 14-16,0 0 0 0,0 0 4 15,0 0-1-15,-2-1 4 0,2-1-7 0,0 2 7 16,0 0-4-16,0 0 0 15,-2 0-6-15,2 0 0 0,-1-1-13 0,-1 1-32 16,2 0 12-16,0-2 20 0,0 1 1 16,-1 0 1-16,1 1-2 0,0 0-2 15,0 0 2-15,0 0-1 0,0 0-1 16,0 0-1-16,0 0-13 0,0 0 13 16,0 0-10-16,0 0 11 0,-2 0 1 15,2 0 0-15,0 0 1 0,0 0 1 16,0 0 2-16,0 0 10 0,0 0 0 15,0 0-10-15,0 0 13 0,0 0 0 0,0 0-3 16,0 0 0-16,0 0-10 0,0 0 10 16,0 0-13-16,0 0 0 0,0 0-1 15,0 0-2-15,0 0-10 0,0 0 0 16,0 0 0-16,0 0 10 0,0 0-13 16,0 0 12-16,0 0-12 0,0 0 13 15,0 0-10-15,0 0 10 0,0 0-10 0,0 0 11 16,0 0-11-16,0 0 10 0,0 0-13 15,0 0-4-15,0 0-35 0,0 0-194 16,0 0-169-16,0 2-109 0,0 0-633 0,0-6 974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3-02-26T08:06:48.0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12608 11075 3 0,'0'0'43'15,"0"0"-27"-15,0 0 13 0,0 0 27 16,0 0 35-16,0 0 36 0,0 0-62 0,0 0-45 16,0 0-17-16,0 0 30 15,0 0 6-15,-4-8-37 0,4 6 18 0,0 2 3 16,0 0 42-16,0-1 20 0,0 1-7 15,0-4-46-15,0 4-29 0,0-3-2 16,0 1 12-16,0 0 6 0,0-1 24 16,1 0-11-16,1 1-9 0,-1-2 19 15,1 2 20-15,0-4-23 0,0 2-22 16,-1-1-16-16,1-1 2 0,1 0 30 16,-2 1 9-16,1 1 0 0,-1-2-16 0,2 2 0 15,-2 0-22-15,-1 1 31 0,2-1 4 16,-2 4-9-16,0-1-1 0,0-1-3 15,0 2-6-15,0 0-1 0,0 0 4 16,0-1-11-16,0 1-12 0,0 0-1 16,0-2-3-16,0 2-9 0,0 0 0 0,0 0-6 15,0 0-1-15,0 0 1 0,0 0 6 16,0 0 0-16,0 0 11 0,0 0 0 16,1 0 2-16,-1 0 0 0,0 0 2 15,0 0 30-15,0 0 1 0,0 0-4 16,0 0-9-16,0 0-7 0,0 0 0 15,0 0-10-15,0 0 10 0,2 0-12 0,-2 0 0 16,1 0-1-16,-1 0 0 0,2 0 0 16,-2-1-1-16,1 1-2 0,1 0-10 15,-1 0 13-15,2 0 39 0,-2 0 23 16,3 0-17-16,1 0-3 0,-1 0-9 16,2 0-17-16,5-1 10 0,-3-1-10 15,2 0 4-15,0 1-1 0,3-1-6 16,0 0-13-16,1 1-2 0,-1 1-1 15,3-2 1-15,-3 2-1 0,3 0 0 16,0 0 2-16,-1 0-1 0,-1 0 1 0,1 0 1 16,0 0 1-16,-2 0 1 15,3 0 1-15,-2-4 1 0,-1 4-1 0,-1 0-1 16,0-1-2-16,-1 1 0 0,0 0-3 16,-1 0 1-16,2 0-1 0,-2 0 1 15,3 0 1-15,0 0-1 0,1 0 1 0,1 0 1 16,0 0 0-16,1 0 0 0,0 0 1 15,-3 0 0-15,1 0 2 0,0 0-2 16,-3 0 2-16,3 0 0 0,-3 0 0 16,0 0-1-16,-2 0 11 0,-1 0-11 15,-2 0 0-15,0 0-1 0,-2 0 1 16,0 0-1-16,1 0 1 0,-2 0-1 16,0-1 1-16,0 1 2 0,-2 0-2 15,1 0 0-15,-1-1 0 0,0 1-1 16,1 0 0-16,-2 0-1 0,0 0-1 15,0 0-1-15,0 0 0 0,0 0 2 16,0 0 0-16,0 0 13 0,0 0 3 0,0 0 0 16,0 0 7-16,0 0-10 15,0 0 10-15,-3 0-1 0,2 0-2 0,-2 0-20 16,0 0-26-16,-2 0-3 0,-2 0 9 0,3 0 17 16,-3 0 0-16,-1 0-1 0,1 1 3 15,-2-1 1-15,0 0 3 0,0 1 13 16,0-1-15-16,-1 0 1 0,1 0-2 15,1 0 0-15,-1 0 0 0,-2 0 1 16,2 0 1-16,-1 0 1 0,-2 0-3 16,2 0 0-16,-3 0-2 0,3 0 1 15,0 0-1-15,-3 0 1 0,3 1-1 16,-2-1-1-16,1 4-10 0,2-4 13 16,-1 0 0-16,0 0 1 0,0 0 12 0,1 0-12 15,-2 0 0-15,4 0 0 0,-1 2 0 16,0-2-1-16,1 0 0 0,-1 0-1 15,3 0 0-15,-1 0 1 0,0 0 1 16,-2 0 0-16,2 0 2 0,-2 0 0 16,1 0 0-16,-3 0-2 0,3 0 0 0,-2 0-1 15,-2 0 0-15,2 0-1 0,-1 0-1 16,3 0-11-16,-2 0 10 0,1 0 0 16,2 0 0-16,1 0-10 0,-1 0 10 15,1 0-10-15,2 0 10 0,0 3-14 16,0-3 14-16,0 1-13 0,0 0 3 15,2 0 0-15,0 3 10 0,-1-4-10 16,1 0 9-16,1 1-9 0,0-1 11 16,0 0-1-16,0 0-10 0,0 0 11 15,0 0-1-15,0 0-10 0,0 0-4 0,3 0-4 16,2 0 21-16,1 1 29 0,3-1-6 16,2 0-10-16,0 2-11 0,3-2 11 15,0 0-11-15,-2 0 11 0,7 0 6 16,-2 0-6-16,0 0 0 0,3 0-9 15,-1 0 9-15,3-3-11 0,-1 2 14 16,-2-3 7-16,3 2 16 0,-1-2-7 0,-2 2-6 16,3-3-7-16,-4 4-6 15,1-4-13-15,-2 5 2 0,-1-2 0 0,0-1 0 16,-3 3 0-16,1-2 0 0,0 2-2 16,-2 0 1-16,1-1 0 0,0 1-1 15,0 0 1-15,-1-3 2 0,1 3-2 16,-2 0 0-16,2 0-1 0,-3 0-1 15,2 0-1-15,-1 0 2 0,0 0 1 16,-1 0-1-16,1 0 1 0,1 0 0 0,-2 0 0 16,1 0 0-16,-1 0-1 0,1 0 0 15,0 0 0-15,-1 0-1 0,0 3-1 16,0-2-2-16,-1 1 1 0,0-2 2 16,-1 3 0-16,2-2 1 0,-2 0 0 15,0-1 2-15,1 0 0 0,-2 0 2 16,2 0 9-16,-1 0-11 0,-1 0-1 0,1 0 1 15,-1 0 0-15,0 0 0 16,3 0 2-16,0 0-1 0,-1 0 10 0,2-1-11 16,0 0-1-16,-3-1-1 0,4 1 1 15,-2-1 0-15,-1 1-1 0,0 1 0 16,-1 0-1-16,-1-3-2 0,0 3 0 16,2 0-1-16,-2 0-9 0,0 0 12 15,2 0 0-15,-1 0 0 0,1 0 0 16,0 0 1-16,-1 0-2 0,1 0 2 15,-2 0 0-15,1 0 0 0,0 0-2 0,-1 0-2 16,1 0 1-16,-3 0 2 0,3 0-1 16,0 0 0-16,-2 0 2 0,1 3 1 15,-1-3 0-15,2 0 0 0,-2 0 2 16,2 0 1-16,-1 1 9 0,1-1-11 16,1 0-2-16,0 2 1 0,-2-2 1 0,4 0-1 15,-3 0 0-15,0 0 1 0,1 0 0 16,-2 0 2-16,0 0-2 0,-1 0-2 15,-1 0 0-15,-1 0-1 0,4 0 0 16,-5 0 1-16,2-2 19 0,-1 2-3 16,3 0-12-16,-1 0 9 0,0 0-12 15,-1-1 12-15,3 1-12 0,-1 0 1 16,1-3 1-16,1 3-1 0,0-1 11 0,1 1-13 16,0 0 0-16,-1 0 0 0,-1-2 0 15,2 2-2-15,-2 0-1 0,0 0-1 16,-2 0 2-16,1 0 0 0,0 0 1 15,-2 0 0-15,1 0 0 0,-2 0 0 16,1 0 0-16,-2 0 0 0,2 0 0 16,-1 0 1-16,-1 0 0 0,1 0 1 15,-1 0 0-15,2 0 0 0,0 0 1 16,-1 0-1-16,2 0 0 0,-1 0 1 16,-1 0-1-16,3 0 0 0,0 0 2 0,-1 0-2 15,0 0-1-15,0 0 1 0,0 0 0 16,1 0-1-16,-2 0 0 0,0 0-1 15,-1 2-1-15,1-2-2 0,-3 0 2 16,4 0 1-16,-3 0 0 0,0 0 0 0,0 0 0 16,0 0 1-16,-1 1 0 15,1-1-2-15,0 0 0 0,-1 0-1 0,-1 3 1 16,2-3 1-16,1 1 0 0,-2-1 0 16,-1 2-1-16,3-2 0 0,-2 1 1 15,-1 1 1-15,2-1-1 0,-1 0-2 16,-1-1 1-16,1 0 0 0,-2 0 0 15,1 2 0-15,-1 0-11 0,0-2 12 16,0 1 0-16,0-1-1 0,0 1-2 16,0-1 4-16,0 0 13 0,0 0 3 0,0 0-13 15,0 0-1-15,0 0 14 0,0 0-13 16,0 0-2-16,0 0 0 0,0 0 1 16,0 1 0-16,0-1 0 0,0 0 0 15,0 2-2-15,0-2 0 0,0 2-3 16,0-2-20-16,-1 2-1 0,-2 2 24 15,1-2 29-15,-2 3-3 0,-2 2-26 0,3-2 0 16,-1 1-1-16,1 1 0 0,0-1-2 16,0 2 0-16,-1 0 0 0,1-1 1 15,0 3 2-15,0-3-1 0,0 0 2 16,-1 0 1-16,3 0 1 0,-2-1-2 16,2 0 0-16,-2 2 15 0,0-2-14 15,1 0 1-15,-1-2 0 0,3 2-2 16,-3-1 0-16,2 0-1 0,-2 2-1 15,2-1 0-15,-1-1-1 0,1 2 2 0,-1-2 3 16,0-1-1-16,0 0-2 16,-1 1 1-16,3-1 0 0,-3-1 0 0,3 1 0 15,-3 1 0-15,3-3 0 0,-4 2 1 16,4-1 2-16,-3 0-1 0,2 0 9 0,-2 1-12 16,0 0-1-16,1 1 0 0,-2-2 1 15,0 3-1-15,1-2-1 0,2-1-1 16,-1 1 0-16,1-2 0 0,-1 2 1 15,-1-2-11-15,2 3 13 0,-1-2 1 16,1 1 0-16,-2-2-1 0,3 1 0 16,-1-1 0-16,-1 2 1 0,1-3 1 15,1 3 1-15,-2-2 0 0,2-1-3 16,-2 2 2-16,2-3-1 0,-2 1 2 16,2-1 0-16,0 0 13 0,-1 0 0 15,1 0 1-15,0 0-4 0,0 0 0 16,0 0 3-16,0 0 3 0,0 0 4 15,0 0-4-15,-2 0 1 0,2 0 9 0,0 0-7 16,-1 0 4-16,-1 0 0 0,1 0 3 16,-2 0-29-16,0 0-26 0,-1 0 26 15,-1-1-2-15,1 0 2 0,-3-1 3 0,3 1-1 16,-2-1-2-16,0-2 1 0,-1 3 0 16,0-1 1-16,-2-2-1 0,2 4 0 15,-1-1-1-15,-1-2-2 0,-2 0-15 16,1 2 17-16,-1-2-3 0,-1 3-10 15,2-1 11-15,-3 1-1 0,2 0 2 16,-1-2 1-16,-1 0 0 0,1 2 2 16,0 0-1-16,-1 0 2 0,-2 0-3 15,2 0 1-15,-1-1 0 0,2 1 1 16,-1 0-2-16,-1-2-2 0,4 2 2 16,-4 0-2-16,2 0 0 0,-4 0 0 0,3 0 1 15,-4 0 1-15,2 0 0 16,2 0 3-16,-5 2 0 0,2-2 14 0,0 0-16 15,-1 0 0-15,2 0 0 0,-2 0 0 16,3 0 1-16,-1 0 1 0,1 0 10 16,-2 0-10-16,4 0 1 0,-1 0-4 0,-1 0 1 15,2 0 10-15,0 0-11 0,0-2 0 16,2 2 0-16,-3 0-1 0,3 0 0 16,0-1 0-16,-3 1-2 0,1 0-10 15,-1 0 11-15,2 0-1 0,-1 0 3 16,-1 0 0-16,2 0 1 0,-2 0-1 15,0 0 0-15,1 0 0 0,-2 0-2 16,2 1 2-16,-2-1 0 0,4 0 3 16,-2 0-1-16,1 2-2 0,1-2 0 15,-1 0 0-15,2 1-1 0,0-1 0 16,0 4 1-16,-1-4 0 0,0 0 0 0,1 1-1 16,-1 1 1-16,2-1 2 0,-1 0-1 15,-2 1 2-15,0-1-1 0,1-1 11 16,-1 3-12-16,-1-2 0 0,-1-1-1 15,0 0 0-15,0 2 13 0,-1 0-12 0,2-1 3 16,-2 0-4-16,2 0-1 0,2-1 0 16,-2 1-1-16,1 2 0 0,0-3 0 15,1 2 1-15,1-1 1 0,0-1 0 16,-2 2 1-16,4-1 0 0,-1 0-1 16,0-1-1-16,-1 1 1 0,1-1 1 15,0 1-1-15,1 0 0 0,-3 1-2 16,4-1 0-16,-4 0 1 0,3-1 1 15,-2 2 0-15,2-1 2 0,1 1 0 0,-3-2 0 16,3 1-1-16,-2-1 0 0,1 0-1 16,1 0 0-16,-1 0 0 0,0 0 0 15,3 4-1-15,-4-4-1 0,1 1-11 16,0-1 13-16,1 2-1 0,-1-2-1 16,0 2 0-16,-2 0 0 0,2-1 1 15,0 1 1-15,-1 0-1 0,3 0-3 16,-4-1 2-16,3-1 2 0,2 2 0 0,-2-2 2 15,2 0 15-15,-2 0-15 0,2 0 11 16,1 2-10-16,0-2 0 0,0 0-2 16,0 0-1-16,0 0-1 0,0 0-1 15,-1 0 1-15,3 0 0 0,-3 0-1 16,2 0-1-16,1 1 2 0,-2-1 1 0,1 0 0 16,1 0-1-16,-1 0 0 0,1 0 1 15,-2 0-2-15,2 0 1 0,-1 0-1 16,-1 0 0-16,2 1 0 0,-2-1 0 15,1 0 1-15,-2 0-1 0,0 0 2 16,3 0 1-16,-1 0 3 0,1 0 8 16,-1 0-8-16,1 0 9 0,-1 0-11 15,2 0 11-15,0 0-12 0,0 0-1 16,-1 0 0-16,1 0 0 0,0 0 1 16,0 0-1-16,0 0 0 0,0 0 0 0,0 0-1 15,0 0 0-15,0 0 1 0,0 0 1 16,0 0 0-16,0 0 0 0,0 0-1 15,0 0-2-15,0 0-11 0,0 0 10 16,0 0-14-16,0 0 5 0,0 0-1 0,0 0-4 16,0 0 1-16,0 0 0 0,0 0 13 15,0 0-10-15,0 0 11 0,0 0-11 16,0 0 11-16,0 0 0 0,0 0 0 16,0 0 2-16,0 0 0 0,0 0 1 15,0 0 2-15,0 0 0 0,0 0 10 16,0 0-10-16,0 0 13 0,0 0 4 15,0 0-17-15,0 0 16 0,0 0-3 16,0 0-3-16,0 0 0 0,0 0 0 16,0 0-11-16,0 0 1 0,0 0 0 15,0 0 10-15,0 0 0 0,0 0-1 16,0 0-8-16,0 0 12 0,0 0-14 16,0 0 0-16,0 0 1 0,0 0 13 15,0 0-3-15,0 0 7 0,0-1 2 16,0 1-3-16,0-3-19 0,0 1-45 0,0-2 23 15,-2 1 22-15,2 2 0 0,-3-3 1 16,3 2-1-16,0 1-1 0,-3-3 0 16,2 3 0-16,1-1 0 0,-3-1-1 0,3 2 2 15,-2 0-1-15,2-1 0 0,-2 1 0 16,1 0 1-16,1 0 0 0,-2 0 0 16,1 1-2-16,-1-1 0 0,2 1-1 15,-1 0-10-15,-1 0 11 0,2 0 0 16,0 0-2-16,0 0-9 0,0 0 11 15,0 0 0-15,-1 0-1 0,1 0-13 16,0 0 15-16,-2 0 0 0,2 0 1 16,0 0 2-16,0 0 1 0,0 0 10 15,-1 0-13-15,-1 0-11 0,1-2-5 0,1 2 14 16,-1 0 1-16,-2-1 0 0,1-1 0 16,1 2 1-16,-1 0 0 0,-2 0-1 15,1 0 1-15,2 0 0 0,-2 0 0 16,2-3-1-16,-1 2-2 0,1 1 0 0,-1 0 1 15,1 0 2-15,1 0 1 0,0 0-1 16,-2 0 1-16,2 0 0 0,0 0 0 16,0 0-1-16,0 0-1 0,0 0 0 15,-1 0 0-15,1 0-1 0,-2 0-1 16,2 0 0-16,0 0-14 0,0 0 4 16,0 0 13-16,0 0 0 0,0 0 0 15,-1 0 0-15,-1 0 2 0,2 0 1 16,0 0 0-16,0 0-1 0,-1 0 0 15,1 0-1-15,-2 0 0 0,2 0 1 16,-1 0-2-16,1 0-2 0,-1 0-1 0,-1 0-10 16,0 0 10-16,0 0-13 0,1 0 15 15,1 0-1-15,-2 0-2 0,1 0 1 16,-1 0-10-16,2 0 11 0,0 0 1 16,0 0 0-16,0 0-1 0,0 0-1 0,0 0 1 15,0 0-1-15,0 0 2 16,0 0 0-16,0 0 0 0,0 0-1 0,0 0-11 15,0 0 11-15,0 0 1 0,0 0 1 16,0 0 2-16,0 0 1 0,0 0 10 16,0 0-10-16,0 0 14 0,0 0-14 15,0 0 16-15,0 0-3 0,0 0 0 16,0 0 4-16,0 0-4 0,0 0 0 16,0 0-3-16,0 0-10 0,0 0 13 15,0 0-3-15,0 0-11 0,0 0 1 0,0 0 10 16,0 0-9-16,0 0 12 0,0-1-14 15,0 1 0-15,0 0 0 0,2-1-1 16,-1 1 0-16,-1-1-1 0,2-1 0 16,-2 2 0-16,1 0 0 0,-1 0 0 15,2 0 1-15,-2-2 0 0,0 2 2 0,0 0 9 16,0 0-8-16,2 0 18 16,-2-1 7-16,0-2-16 0,0 0-13 0,0-1-42 15,2 1 39-15,-2-2 3 0,0 1 0 16,0-1-2-16,0 2-14 0,0-2 14 15,1-1-2-15,-1 0 2 0,1 0 0 16,1 1-1-16,-1 0-13 0,-1 0 14 16,0 1 2-16,0-1 1 0,0 3 0 0,0-1 0 15,0-3-1-15,0 3-2 0,0 0 2 16,2-3 2-16,-2 3-1 0,0 0 2 16,0-1-2-16,0 1 0 0,0-1 1 15,0 2-1-15,0 1-1 0,0-3-2 16,0 4-11-16,1-1 11 0,-1-1-1 15,0 0-10-15,2 0 11 0,-1 1-14 16,1-2 13-16,-1 2-17 0,1-2 17 16,-1-1-10-16,1 3 0 0,-1-4 13 15,3 3 0-15,-2-2-2 0,-1 2 2 0,3-2 0 16,-4 2 2-16,2-2 0 0,-1 3-2 16,-1-3-2-16,2 2 2 0,-1 1 0 15,2-2-1-15,-2 0-2 0,2 1 0 16,0-1 0-16,-1 1 3 0,-1-1-1 0,1 1 1 15,-1-2 0-15,2 2 0 0,-1-1 0 16,-2 2 2-16,2-1 1 0,-1 0 13 16,1 2-13-16,-2-2 1 0,0 0-1 15,0-1 0-15,0 1 0 0,1 1 0 16,1-1 0-16,-2 0 9 0,1 2-11 16,-1-1 1-16,0-1-2 0,0 0 0 15,0 2-4-15,2-2-9 0,-1-1 11 16,-1 2-11-16,2 0 10 0,-2-1-10 0,0 1 13 15,0-1 3-15,0 2 9 16,0 0-8-16,0 0-1 0,0-2 0 0,1 1 0 16,-1 1-1-16,0-3-1 0,0 3 2 15,0 0 0-15,0 0 0 0,0 0-1 16,0-1 11-16,0 1-10 0,0 0 10 16,0-2-10-16,0 2 0 0,0 0-3 15,0-3-20-15,0 2 18 0,0-1 2 0,0-1 2 16,0 2-1-16,0 1 0 0,0-2-1 15,0 0 3-15,0 0-3 0,0 1-2 16,0-1 0-16,0 2 1 0,0-2 1 16,0 2-1-16,-1 0-1 0,1 0 0 15,0-1 0-15,0 1 0 0,0 0-11 16,0 0 9-16,0 0-8 0,0 0-4 16,0 0 3-16,0 0 0 0,0 0 9 15,0 0-8-15,0 0 8 0,0 0-12 0,0 0 13 16,0 0 0-16,0 0-1 0,0 0 1 15,0 0 1-15,0 0 1 0,0-2 1 16,0 2 2-16,0 0 11 0,0 0 0 16,0 0-10-16,0 0 13 0,0 0-15 15,0 0-1-15,0 0-1 0,0 0-15 0,0 0 3 16,-2 0 0-16,2 0 0 0,-3 0-9 16,3 0-4-16,-1 0-3 0,-2 2-7 15,3-1-2-15,-3 4-4 0,-2 1 25 16,0 1 17-16,-2 3 0 0,0-1 0 15,-2 1-3-15,2 0 0 0,1-2 0 16,0 2 2-16,0 1 1 0,0-1 0 16,0 2 1-16,1-2-1 0,1 1-2 15,1-3-18-15,0 3 19 0,2-4-12 16,-1 3 12-16,2-1-2 0,0 0-11 0,0-2 14 16,0 1 1-16,2 1 1 0,2-1-1 15,-1-1 0-15,1 0-1 0,-1 0 0 16,-1-2 0-16,1 0 0 0,0 1-2 15,1-1 2-15,-3-1 0 0,2 0 1 16,-2 0 1-16,1-2 2 0,-1 1-1 16,1-1-1-16,-2 2 11 0,1-4-11 0,-1 0 0 15,2 0 0-15,-2 0 1 0,0 0 9 16,0 0-8-16,0 0 12 0,1 0 0 16,-1 0 3-16,0 0 4 0,2 0-3 15,-2 0-1-15,0 0 7 0,1 0-4 16,-1 0 4-16,2 0 10 0,-1-4 6 15,-1 2-4-15,1-3-38 0,2-3-6 16,-3-3-24-16,2 1 28 0,-1-3 2 16,-1 1 0-16,0-3 0 0,0 1-1 0,0 2 3 15,0-2-2-15,0 0 0 0,0 0-4 16,0 1 3-16,0 1-2 16,0-1-13-16,0 2 14 0,0 3-11 0,0-2 12 15,0 6-12-15,4-3-3 0,-4 2 15 16,2 0 0-16,-1 3-3 0,1-1-12 15,-2 0 15-15,0 3-1 0,0 0 0 16,0 0 0-16,0 0 2 0,0 0 0 0,0 0 1 16,0 0 1-16,0 0-1 0,0 0 1 15,0 0 0-15,0 0 1 0,0 0-3 16,0 0-3-16,0 0-13 0,0 0-10 16,0 0-12-16,-2 0-17 0,2 0-4 15,0 3 1-15,0 0 1 0,0 1 57 16,0 4 1-16,2 0 12 0,1 1-11 15,-2 2 14-15,3-3-12 0,-1 2 9 16,0-2-13-16,-1-2 1 0,-1 1 0 0,2-1-1 16,-1-1 0-16,0 0 0 0,-1 2 0 15,1-2 0-15,-2-1 0 0,1 0 2 16,1 0 0-16,-1-2 1 0,-1 0 0 16,0 1 0-16,0-2 13 0,0 1-14 15,0-2 11-15,0 0-10 0,0 0 23 16,0 0 3-16,0 0 4 0,0 0 5 0,0 0 8 15,0 0-1-15,0 0 6 0,0 0 1 16,0-3-23-16,0-2-29 0,0-3-32 16,0 1 29-16,-3-4 0 0,2 3 3 15,-2-3-3-15,1 1-16 0,0 1 17 16,1 0-2-16,-1 1 4 0,2-1 0 16,-1 2 0-16,1 4 0 0,-2-1 0 15,2 0 2-15,0 3-2 0,0-1 0 0,0 1 0 16,0 1-3-16,0 0-19 0,-1 0 9 15,-1 0-3-15,2 0-13 0,0 0-17 16,-1 0-15-16,1 1-30 0,0 4-139 16,0 2-26-16,0 0-95 0,0 4-385 0,4-41-24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450" cy="49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spcAft>
                <a:spcPct val="0"/>
              </a:spcAft>
              <a:buClrTx/>
              <a:defRPr sz="12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183" y="0"/>
            <a:ext cx="2930450" cy="49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spcAft>
                <a:spcPct val="0"/>
              </a:spcAft>
              <a:buClrTx/>
              <a:defRPr sz="12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263" y="746125"/>
            <a:ext cx="662463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729" y="4723373"/>
            <a:ext cx="5407706" cy="447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350"/>
            <a:ext cx="2930450" cy="49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spcAft>
                <a:spcPct val="0"/>
              </a:spcAft>
              <a:buClrTx/>
              <a:defRPr sz="12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C0BDD6B-24D8-4E73-A197-7709861C17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46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BE52B8A0-77A9-4F80-BCA5-0B46327194FD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4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54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853EBE00-0704-4324-8719-41EAF0C70336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13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641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43268C89-80D9-4C9A-98EA-2B0A23043467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14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837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08CC9F32-03DF-40BA-923D-4E12E0253DAE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17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909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863A7F1A-000C-49D5-B380-418EDA0A6AD3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18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24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F896AE3A-EBBF-4B4B-8CD6-D5EB29E48515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21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54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F766E9F4-F45B-4ED0-A34E-D21A91D71F2D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24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583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7A88BF56-C91B-4212-935E-2213FCBE88D1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25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0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4988BA4E-6688-41AD-9FB3-98E267132049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26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058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ADDABEF3-5999-4555-9153-F0E1C919BD15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30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19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4688937B-1695-4B69-80C5-94EA189DF99F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31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60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040B2C57-E256-4141-BEEC-C5CB428F3A9B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5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77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5DD56513-F178-4AC7-B39F-96FE0797F58F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33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12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055E5AD8-128C-4F1C-BC39-839663CE070A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36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31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D3A91F24-73A7-4084-AA5F-C33C6C2A2BF0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37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07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184D5508-8B21-4634-9997-5C1A598580F1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40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003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A545A31D-C9E8-47A9-9918-B9E893E4455E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45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56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DAC9A1F-CF1F-413A-9489-07A4F4E106E8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50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39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47320CB-9A46-498F-9EB3-B3223A72551A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51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563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1E489744-5641-46D2-BB81-E52D99D40DEC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52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86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DA2EBB51-B0FB-4BF0-B320-CD5734201F4B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57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81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BF55158-3566-40C8-954C-9ECD505C10E9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61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4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78A047EE-5923-4EDC-BA90-A3E30E907E2D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6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14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4CE708E-A1B1-4463-95A0-9E1909CF22B2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62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87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0BC8BE4A-EF05-434A-BE17-59A51119F57D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63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131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8E2D7519-EA2A-4EA6-BD07-CF58E946327F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64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7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3B4256F-FB82-41D6-B873-08968B676B8C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65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450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6B9AADC-7970-4EB5-94B8-C9BEACB5AEB6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66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838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82A10DE-7C26-4E6B-952A-B94EB0690525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73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35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AF9C5E58-9F5A-48A5-BB3C-F7BDEC8DC7C8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74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247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1E86CD1-FF83-4751-A1D3-10CE61631507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75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961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29183" y="9443350"/>
            <a:ext cx="2930450" cy="49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EA8A35B-2416-469D-8879-31230F1C0765}" type="slidenum">
              <a:rPr lang="en-US" sz="1200">
                <a:latin typeface="Arial" panose="020B0604020202020204" pitchFamily="34" charset="0"/>
                <a:cs typeface="Times New Roman" panose="02020603050405020304" pitchFamily="18" charset="0"/>
              </a:rPr>
              <a:pPr algn="r" eaLnBrk="1" hangingPunct="1"/>
              <a:t>81</a:t>
            </a:fld>
            <a:endParaRPr lang="en-US" sz="12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14D137FE-ECE8-400D-9BF3-31F3A68E378C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7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46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66C6D2D5-C705-4FE4-BF4D-8BCE9794C9D0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8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ED2ACEDB-1268-44FF-B5DB-FA2238D694A8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9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63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FA96E0E3-DFE2-4616-9EFD-980C290312E9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10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815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1C3BEE31-6403-43D9-B2FB-754B2AA931BC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11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0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D629D511-E067-43FB-8ADC-23D4631320BB}" type="slidenum">
              <a:rPr lang="en-US" smtClean="0">
                <a:latin typeface="Arial" panose="020B0604020202020204" pitchFamily="34" charset="0"/>
                <a:cs typeface="Times New Roman" panose="02020603050405020304" pitchFamily="18" charset="0"/>
              </a:rPr>
              <a:pPr/>
              <a:t>12</a:t>
            </a:fld>
            <a:endParaRPr lang="en-US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6125"/>
            <a:ext cx="6624637" cy="3727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0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CDD79-4E9D-47A7-BF5B-95A83F312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9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>
            <a:lvl1pPr>
              <a:defRPr sz="3200" b="1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UY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184275"/>
            <a:ext cx="10972800" cy="4941889"/>
          </a:xfrm>
        </p:spPr>
        <p:txBody>
          <a:bodyPr/>
          <a:lstStyle>
            <a:lvl1pPr>
              <a:defRPr sz="28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000">
                <a:latin typeface="Georgia" panose="02040502050405020303" pitchFamily="18" charset="0"/>
              </a:defRPr>
            </a:lvl3pPr>
            <a:lvl4pPr>
              <a:defRPr sz="1800">
                <a:latin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UY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7ECB0-1BD3-4690-BAA0-34A0DA7F8380}" type="datetime1">
              <a:rPr lang="en-US"/>
              <a:pPr>
                <a:defRPr/>
              </a:pPr>
              <a:t>2/26/2023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66401" y="6381750"/>
            <a:ext cx="1606551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9AEA9-E6DB-4C54-923F-574DCF2A0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3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9C971-FA6F-490C-872D-8FD88B028E19}" type="datetime1">
              <a:rPr lang="en-US"/>
              <a:pPr>
                <a:defRPr/>
              </a:pPr>
              <a:t>2/26/2023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06E4C-6EC2-46DF-8EE7-5A1E90C9D0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092285-93CA-4CA2-92F9-B12ECADB2615}" type="datetime1">
              <a:rPr lang="en-US"/>
              <a:pPr>
                <a:defRPr/>
              </a:pPr>
              <a:t>2/26/2023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BAD20-DA3A-4701-9BF1-63EAC7EC20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s-UY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3235B-D4DA-47E6-B4AA-D85DE770D8F3}" type="datetime1">
              <a:rPr lang="en-US"/>
              <a:pPr>
                <a:defRPr/>
              </a:pPr>
              <a:t>2/26/2023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083F9-0A24-4F52-978C-B230636EEA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8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C1E04-84A9-4F83-BF74-CB7BB622A0DC}" type="datetime1">
              <a:rPr lang="en-US"/>
              <a:pPr>
                <a:defRPr/>
              </a:pPr>
              <a:t>2/26/2023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18B6C-B974-417E-AF54-397DAF450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C9C73-78DC-4842-BDAF-007252AC92AF}" type="datetime1">
              <a:rPr lang="en-US"/>
              <a:pPr>
                <a:defRPr/>
              </a:pPr>
              <a:t>2/26/2023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A7555-9E29-4849-81A7-1C0BF400B4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BA609-075F-4728-A4BF-F2CEA3B35B78}" type="datetime1">
              <a:rPr lang="en-US"/>
              <a:pPr>
                <a:defRPr/>
              </a:pPr>
              <a:t>2/26/2023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D7DD7-9C94-4090-B620-A8F37FE59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0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362700"/>
            <a:ext cx="995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66401" y="6362700"/>
            <a:ext cx="1606551" cy="476250"/>
          </a:xfrm>
          <a:prstGeom prst="rect">
            <a:avLst/>
          </a:prstGeom>
          <a:solidFill>
            <a:srgbClr val="F9F9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6A19750-3825-48F8-A41C-40409589A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Georgia" panose="02040502050405020303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Georgia" panose="020405020504050203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Georgia" panose="020405020504050203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Georgia" panose="020405020504050203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Georgia" panose="020405020504050203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2?ie=UTF8&amp;text=Harvey+Deitel&amp;search-alias=books&amp;field-author=Harvey+Deitel&amp;sort=relevancerank" TargetMode="External"/><Relationship Id="rId2" Type="http://schemas.openxmlformats.org/officeDocument/2006/relationships/hyperlink" Target="https://www.amazon.com/s/ref=dp_byline_sr_book_1?ie=UTF8&amp;text=Harvey+&amp;+Paul)+Deitel+&amp;+Associates&amp;search-alias=books&amp;field-author=Harvey+&amp;+Paul)+Deitel+&amp;+Associates&amp;sort=relevanceran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www.amazon.com/s/ref=dp_byline_sr_book_3?ie=UTF8&amp;text=Abbey+Deitel&amp;search-alias=books&amp;field-author=Abbey+Deitel&amp;sort=relevanceran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Web Database Programming</a:t>
            </a:r>
          </a:p>
        </p:txBody>
      </p:sp>
      <p:sp>
        <p:nvSpPr>
          <p:cNvPr id="11267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Dr. Abu </a:t>
            </a:r>
            <a:r>
              <a:rPr lang="en-US" b="1" dirty="0" err="1"/>
              <a:t>Sayed</a:t>
            </a:r>
            <a:r>
              <a:rPr lang="en-US" b="1" dirty="0"/>
              <a:t> Md. </a:t>
            </a:r>
            <a:r>
              <a:rPr lang="en-US" b="1" dirty="0" err="1"/>
              <a:t>Mostafizur</a:t>
            </a:r>
            <a:r>
              <a:rPr lang="en-US" b="1" dirty="0"/>
              <a:t> </a:t>
            </a:r>
            <a:r>
              <a:rPr lang="en-US" b="1" dirty="0" err="1"/>
              <a:t>Rahaman</a:t>
            </a:r>
            <a:endParaRPr lang="en-US" b="1" dirty="0"/>
          </a:p>
          <a:p>
            <a:pPr eaLnBrk="1" hangingPunct="1"/>
            <a:r>
              <a:rPr lang="en-US" b="1" dirty="0">
                <a:solidFill>
                  <a:srgbClr val="0000FF"/>
                </a:solidFill>
              </a:rPr>
              <a:t>Professor</a:t>
            </a:r>
          </a:p>
          <a:p>
            <a:pPr eaLnBrk="1" hangingPunct="1"/>
            <a:r>
              <a:rPr lang="en-US" dirty="0"/>
              <a:t>Department of Computer Science and Engineering</a:t>
            </a:r>
          </a:p>
          <a:p>
            <a:pPr eaLnBrk="1" hangingPunct="1"/>
            <a:r>
              <a:rPr lang="en-US" dirty="0"/>
              <a:t>Jahangirnagar University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EB04755-7F71-4A81-A666-8ECC2B7B85B4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2.3 First HTML5 Example (cont.)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-109538" eaLnBrk="1" hangingPunct="1">
              <a:lnSpc>
                <a:spcPct val="80000"/>
              </a:lnSpc>
              <a:buNone/>
            </a:pPr>
            <a:r>
              <a:rPr lang="en-US" sz="2200" b="1" i="1" dirty="0">
                <a:solidFill>
                  <a:srgbClr val="0000FF"/>
                </a:solidFill>
              </a:rPr>
              <a:t>Start Tags and End Tags</a:t>
            </a:r>
          </a:p>
          <a:p>
            <a:pPr marL="109538" indent="-109538" eaLnBrk="1" hangingPunct="1">
              <a:lnSpc>
                <a:spcPct val="80000"/>
              </a:lnSpc>
            </a:pPr>
            <a:r>
              <a:rPr lang="en-US" sz="2200" dirty="0"/>
              <a:t>HTML5 documents </a:t>
            </a:r>
            <a:r>
              <a:rPr lang="en-US" sz="2200" i="1" dirty="0">
                <a:solidFill>
                  <a:srgbClr val="0000FF"/>
                </a:solidFill>
              </a:rPr>
              <a:t>delimit</a:t>
            </a:r>
            <a:r>
              <a:rPr lang="en-US" sz="2200" dirty="0"/>
              <a:t> most elements with a start tag and end tag. </a:t>
            </a:r>
          </a:p>
          <a:p>
            <a:pPr marL="109538" indent="-109538" eaLnBrk="1" hangingPunct="1">
              <a:lnSpc>
                <a:spcPct val="80000"/>
              </a:lnSpc>
            </a:pPr>
            <a:endParaRPr lang="en-US" sz="2200" dirty="0"/>
          </a:p>
          <a:p>
            <a:pPr marL="109538" indent="-109538" eaLnBrk="1" hangingPunct="1">
              <a:lnSpc>
                <a:spcPct val="80000"/>
              </a:lnSpc>
            </a:pPr>
            <a:r>
              <a:rPr lang="en-US" sz="2200" dirty="0"/>
              <a:t>A </a:t>
            </a:r>
            <a:r>
              <a:rPr lang="en-US" sz="2200" b="1" dirty="0"/>
              <a:t>start tag </a:t>
            </a:r>
            <a:r>
              <a:rPr lang="en-US" sz="2200" dirty="0"/>
              <a:t>consists of the element name in </a:t>
            </a:r>
            <a:r>
              <a:rPr lang="en-US" sz="2200" dirty="0">
                <a:solidFill>
                  <a:srgbClr val="FF0000"/>
                </a:solidFill>
              </a:rPr>
              <a:t>angle brackets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700" dirty="0"/>
              <a:t>For example,  </a:t>
            </a:r>
            <a:r>
              <a:rPr lang="en-US" sz="1700" dirty="0">
                <a:latin typeface="Lucida Console" panose="020B0609040504020204" pitchFamily="49" charset="0"/>
              </a:rPr>
              <a:t>&lt;html&gt; </a:t>
            </a:r>
          </a:p>
          <a:p>
            <a:pPr marL="109538" indent="-109538" eaLnBrk="1" hangingPunct="1">
              <a:lnSpc>
                <a:spcPct val="80000"/>
              </a:lnSpc>
            </a:pPr>
            <a:r>
              <a:rPr lang="en-US" sz="2200" dirty="0"/>
              <a:t>An </a:t>
            </a:r>
            <a:r>
              <a:rPr lang="en-US" sz="2200" b="1" dirty="0"/>
              <a:t>end tag </a:t>
            </a:r>
            <a:r>
              <a:rPr lang="en-US" sz="2200" dirty="0"/>
              <a:t>consists of the element name preceded by a forward slash (</a:t>
            </a:r>
            <a:r>
              <a:rPr lang="en-US" sz="2200" dirty="0">
                <a:latin typeface="Lucida Console" panose="020B0609040504020204" pitchFamily="49" charset="0"/>
              </a:rPr>
              <a:t>/</a:t>
            </a:r>
            <a:r>
              <a:rPr lang="en-US" sz="2200" dirty="0"/>
              <a:t>) in angle brackets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Lucida Console" panose="020B0609040504020204" pitchFamily="49" charset="0"/>
              </a:rPr>
              <a:t>For example, &lt;/html&gt;</a:t>
            </a:r>
            <a:endParaRPr lang="en-US" sz="1700" dirty="0"/>
          </a:p>
          <a:p>
            <a:pPr marL="109538" indent="-109538" eaLnBrk="1" hangingPunct="1">
              <a:lnSpc>
                <a:spcPct val="80000"/>
              </a:lnSpc>
            </a:pPr>
            <a:r>
              <a:rPr lang="en-US" sz="2200" dirty="0"/>
              <a:t>There are several so-called “void elements” that do not have end tags.</a:t>
            </a:r>
          </a:p>
          <a:p>
            <a:pPr marL="109538" indent="-109538" eaLnBrk="1" hangingPunct="1">
              <a:lnSpc>
                <a:spcPct val="80000"/>
              </a:lnSpc>
            </a:pPr>
            <a:endParaRPr lang="en-US" sz="2200" dirty="0"/>
          </a:p>
          <a:p>
            <a:pPr marL="109538" indent="-109538" eaLnBrk="1" hangingPunct="1">
              <a:lnSpc>
                <a:spcPct val="80000"/>
              </a:lnSpc>
            </a:pPr>
            <a:r>
              <a:rPr lang="en-US" sz="2200" dirty="0"/>
              <a:t>Many start tags have </a:t>
            </a:r>
            <a:r>
              <a:rPr lang="en-US" sz="2200" dirty="0">
                <a:solidFill>
                  <a:srgbClr val="FF0000"/>
                </a:solidFill>
              </a:rPr>
              <a:t>attributes</a:t>
            </a:r>
            <a:r>
              <a:rPr lang="en-US" sz="2200" dirty="0"/>
              <a:t> that </a:t>
            </a:r>
            <a:r>
              <a:rPr lang="en-US" sz="2200" dirty="0">
                <a:solidFill>
                  <a:srgbClr val="000099"/>
                </a:solidFill>
              </a:rPr>
              <a:t>provide additional information about an element, which browsers use to determine how to process the element. </a:t>
            </a:r>
          </a:p>
          <a:p>
            <a:pPr marL="109538" indent="-109538" eaLnBrk="1" hangingPunct="1">
              <a:lnSpc>
                <a:spcPct val="80000"/>
              </a:lnSpc>
            </a:pPr>
            <a:endParaRPr lang="en-US" sz="2200" dirty="0"/>
          </a:p>
          <a:p>
            <a:pPr marL="109538" indent="-109538" eaLnBrk="1" hangingPunct="1">
              <a:lnSpc>
                <a:spcPct val="80000"/>
              </a:lnSpc>
            </a:pPr>
            <a:r>
              <a:rPr lang="en-US" sz="2200" dirty="0"/>
              <a:t>Each </a:t>
            </a:r>
            <a:r>
              <a:rPr lang="en-US" sz="2200" b="1" dirty="0">
                <a:solidFill>
                  <a:srgbClr val="0000FF"/>
                </a:solidFill>
              </a:rPr>
              <a:t>attribute</a:t>
            </a:r>
            <a:r>
              <a:rPr lang="en-US" sz="2200" dirty="0"/>
              <a:t> has a </a:t>
            </a:r>
            <a:r>
              <a:rPr lang="en-US" sz="2200" b="1" dirty="0">
                <a:solidFill>
                  <a:srgbClr val="0000FF"/>
                </a:solidFill>
              </a:rPr>
              <a:t>name</a:t>
            </a:r>
            <a:r>
              <a:rPr lang="en-US" sz="2200" dirty="0"/>
              <a:t> and a </a:t>
            </a:r>
            <a:r>
              <a:rPr lang="en-US" sz="2200" b="1" dirty="0">
                <a:solidFill>
                  <a:srgbClr val="0000FF"/>
                </a:solidFill>
              </a:rPr>
              <a:t>value</a:t>
            </a:r>
            <a:r>
              <a:rPr lang="en-US" sz="2200" dirty="0"/>
              <a:t> separated by an equals sign </a:t>
            </a:r>
            <a:r>
              <a:rPr lang="en-US" sz="2200" dirty="0">
                <a:solidFill>
                  <a:srgbClr val="0000FF"/>
                </a:solidFill>
              </a:rPr>
              <a:t>(</a:t>
            </a:r>
            <a:r>
              <a:rPr lang="en-US" sz="2200" dirty="0">
                <a:solidFill>
                  <a:srgbClr val="0000FF"/>
                </a:solidFill>
                <a:latin typeface="Lucida Console" panose="020B0609040504020204" pitchFamily="49" charset="0"/>
              </a:rPr>
              <a:t>=</a:t>
            </a:r>
            <a:r>
              <a:rPr lang="en-US" sz="2200" dirty="0">
                <a:solidFill>
                  <a:srgbClr val="0000FF"/>
                </a:solidFill>
              </a:rPr>
              <a:t>).</a:t>
            </a:r>
            <a:r>
              <a:rPr lang="en-US" sz="2200" dirty="0"/>
              <a:t> </a:t>
            </a:r>
          </a:p>
        </p:txBody>
      </p:sp>
      <p:sp>
        <p:nvSpPr>
          <p:cNvPr id="27652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831AA79-098C-40A8-BB36-E4AE9D450B62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10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2.3 First HTML5 Example (Cont.)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-109538" eaLnBrk="1" hangingPunct="1">
              <a:lnSpc>
                <a:spcPct val="90000"/>
              </a:lnSpc>
              <a:buNone/>
            </a:pPr>
            <a:r>
              <a:rPr lang="en-US" sz="2500" b="1" i="1" dirty="0">
                <a:latin typeface="Lucida Console" panose="020B0609040504020204" pitchFamily="49" charset="0"/>
              </a:rPr>
              <a:t>Title</a:t>
            </a:r>
            <a:r>
              <a:rPr lang="en-US" sz="2500" b="1" i="1" dirty="0"/>
              <a:t> Element</a:t>
            </a:r>
          </a:p>
          <a:p>
            <a:pPr marL="109538" indent="-109538" eaLnBrk="1" hangingPunct="1">
              <a:lnSpc>
                <a:spcPct val="90000"/>
              </a:lnSpc>
            </a:pPr>
            <a:r>
              <a:rPr lang="en-US" sz="2500" dirty="0"/>
              <a:t>The </a:t>
            </a:r>
            <a:r>
              <a:rPr lang="en-US" sz="2500" dirty="0">
                <a:latin typeface="Lucida Console" panose="020B0609040504020204" pitchFamily="49" charset="0"/>
              </a:rPr>
              <a:t>title</a:t>
            </a:r>
            <a:r>
              <a:rPr lang="en-US" sz="2500" dirty="0"/>
              <a:t> element is called a </a:t>
            </a:r>
            <a:r>
              <a:rPr lang="en-US" sz="2500" b="1" dirty="0"/>
              <a:t>nested element</a:t>
            </a:r>
            <a:r>
              <a:rPr lang="en-US" sz="2500" dirty="0"/>
              <a:t>, because it’s enclosed in the head element’s start and end tags. </a:t>
            </a:r>
          </a:p>
          <a:p>
            <a:pPr marL="109538" indent="-109538" eaLnBrk="1" hangingPunct="1">
              <a:lnSpc>
                <a:spcPct val="90000"/>
              </a:lnSpc>
            </a:pPr>
            <a:r>
              <a:rPr lang="en-US" sz="2500" dirty="0"/>
              <a:t>The </a:t>
            </a:r>
            <a:r>
              <a:rPr lang="en-US" sz="2500" dirty="0">
                <a:latin typeface="Lucida Console" panose="020B0609040504020204" pitchFamily="49" charset="0"/>
              </a:rPr>
              <a:t>head</a:t>
            </a:r>
            <a:r>
              <a:rPr lang="en-US" sz="2500" dirty="0"/>
              <a:t> element is also a nested element, because it’s enclosed in the </a:t>
            </a:r>
            <a:r>
              <a:rPr lang="en-US" sz="2500" dirty="0">
                <a:solidFill>
                  <a:srgbClr val="0000FF"/>
                </a:solidFill>
              </a:rPr>
              <a:t>html</a:t>
            </a:r>
            <a:r>
              <a:rPr lang="en-US" sz="2500" dirty="0"/>
              <a:t> element’s start and end tags. </a:t>
            </a:r>
          </a:p>
          <a:p>
            <a:pPr marL="109538" indent="-109538" eaLnBrk="1" hangingPunct="1">
              <a:lnSpc>
                <a:spcPct val="90000"/>
              </a:lnSpc>
            </a:pPr>
            <a:r>
              <a:rPr lang="en-US" sz="2500" dirty="0"/>
              <a:t>The </a:t>
            </a:r>
            <a:r>
              <a:rPr lang="en-US" sz="2500" dirty="0">
                <a:latin typeface="Lucida Console" panose="020B0609040504020204" pitchFamily="49" charset="0"/>
              </a:rPr>
              <a:t>title</a:t>
            </a:r>
            <a:r>
              <a:rPr lang="en-US" sz="2500" dirty="0"/>
              <a:t> element describes the web page.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100" dirty="0"/>
              <a:t>Titles usually appear in the title bar at the top of the browser window, in the browser tab on which the page is displayed, and also as the text identifying a page when users add the page to their list of Favorites or Bookmarks, enabling them to return to their favorite sites.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21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100" dirty="0"/>
              <a:t>Search engines use the title for indexing purposes and when displaying results</a:t>
            </a:r>
          </a:p>
        </p:txBody>
      </p:sp>
      <p:sp>
        <p:nvSpPr>
          <p:cNvPr id="29700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ECD3AA2-0BE1-4188-8F24-4DB501110B01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11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2.3 First HTML5 Example (Cont.)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-109538" eaLnBrk="1" hangingPunct="1">
              <a:buNone/>
            </a:pPr>
            <a:r>
              <a:rPr lang="en-US" b="1" i="1" dirty="0"/>
              <a:t>Paragraph Element (</a:t>
            </a:r>
            <a:r>
              <a:rPr lang="en-US" b="1" i="1" dirty="0">
                <a:latin typeface="Lucida Console" panose="020B0609040504020204" pitchFamily="49" charset="0"/>
              </a:rPr>
              <a:t>&lt;p&gt;...&lt;/p&gt;</a:t>
            </a:r>
            <a:r>
              <a:rPr lang="en-US" b="1" i="1" dirty="0"/>
              <a:t>)</a:t>
            </a:r>
          </a:p>
          <a:p>
            <a:pPr marL="109538" indent="-109538" eaLnBrk="1" hangingPunct="1"/>
            <a:r>
              <a:rPr lang="en-US" dirty="0"/>
              <a:t>All text placed between the </a:t>
            </a:r>
            <a:r>
              <a:rPr lang="en-US" dirty="0">
                <a:latin typeface="Lucida Console" panose="020B0609040504020204" pitchFamily="49" charset="0"/>
              </a:rPr>
              <a:t>&lt;p&gt;</a:t>
            </a:r>
            <a:r>
              <a:rPr lang="en-US" dirty="0"/>
              <a:t> and </a:t>
            </a:r>
            <a:r>
              <a:rPr lang="en-US" dirty="0">
                <a:latin typeface="Lucida Console" panose="020B0609040504020204" pitchFamily="49" charset="0"/>
              </a:rPr>
              <a:t>&lt;/p&gt;</a:t>
            </a:r>
            <a:r>
              <a:rPr lang="en-US" dirty="0"/>
              <a:t> tags forms one paragraph.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1748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6F7D4EAF-1135-4715-8BC2-CBE1138198AD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12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2.5 Headings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84275"/>
            <a:ext cx="5562600" cy="4941889"/>
          </a:xfrm>
        </p:spPr>
        <p:txBody>
          <a:bodyPr/>
          <a:lstStyle/>
          <a:p>
            <a:pPr eaLnBrk="1" hangingPunct="1"/>
            <a:r>
              <a:rPr lang="en-US" sz="1800" dirty="0"/>
              <a:t>HTML5 provides six heading elements (h1 through h6) for specifying the </a:t>
            </a:r>
            <a:r>
              <a:rPr lang="en-US" sz="1800" i="1" dirty="0"/>
              <a:t>relative importance</a:t>
            </a:r>
            <a:r>
              <a:rPr lang="en-US" sz="1800" dirty="0"/>
              <a:t> of information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sz="1600" dirty="0"/>
              <a:t>Heading element </a:t>
            </a:r>
            <a:r>
              <a:rPr lang="en-US" sz="1600" b="1" dirty="0">
                <a:solidFill>
                  <a:srgbClr val="0000FF"/>
                </a:solidFill>
              </a:rPr>
              <a:t>h1</a:t>
            </a:r>
            <a:r>
              <a:rPr lang="en-US" sz="1600" dirty="0"/>
              <a:t> is considered the most significant heading and is rendered in the largest font.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sz="1600" dirty="0"/>
              <a:t>Each successive heading element (i.e., h2, h3, etc.) is rendered in a progressively smaller font.</a:t>
            </a:r>
          </a:p>
          <a:p>
            <a:pPr eaLnBrk="1" hangingPunct="1"/>
            <a:endParaRPr lang="en-US" sz="18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sp>
        <p:nvSpPr>
          <p:cNvPr id="33798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7553C80-8AC7-4596-B4FB-2BEAD16ED530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13</a:t>
            </a:fld>
            <a:endParaRPr lang="en-US" sz="1400">
              <a:latin typeface="Verdana" panose="020B0604030504040204" pitchFamily="34" charset="0"/>
            </a:endParaRPr>
          </a:p>
        </p:txBody>
      </p:sp>
      <p:pic>
        <p:nvPicPr>
          <p:cNvPr id="33796" name="Picture 1" descr="iw3htp5_02_HTML5_pt1_Page_11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3921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1" descr="iw3htp5_02_HTML5_pt1_Page_12"/>
          <p:cNvPicPr>
            <a:picLocks noGrp="1" noChangeAspect="1"/>
          </p:cNvPicPr>
          <p:nvPr isPhoto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229100"/>
            <a:ext cx="69024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2.6 Linking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 hyperlink references or links to other resources, such as HTML5 documents and images.</a:t>
            </a:r>
          </a:p>
          <a:p>
            <a:pPr eaLnBrk="1" hangingPunct="1"/>
            <a:r>
              <a:rPr lang="en-US" dirty="0"/>
              <a:t>Web browsers typically </a:t>
            </a:r>
            <a:r>
              <a:rPr lang="en-US" b="1" i="1" dirty="0">
                <a:solidFill>
                  <a:srgbClr val="0000FF"/>
                </a:solidFill>
              </a:rPr>
              <a:t>underline</a:t>
            </a:r>
            <a:r>
              <a:rPr lang="en-US" dirty="0"/>
              <a:t> text hyperlinks and color them </a:t>
            </a:r>
            <a:r>
              <a:rPr lang="en-US" b="1" i="1" dirty="0">
                <a:solidFill>
                  <a:srgbClr val="0000FF"/>
                </a:solidFill>
              </a:rPr>
              <a:t>blue</a:t>
            </a:r>
            <a:r>
              <a:rPr lang="en-US" i="1" dirty="0"/>
              <a:t> </a:t>
            </a:r>
            <a:r>
              <a:rPr lang="en-US" dirty="0"/>
              <a:t>by default.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5844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7AFCADF1-2C71-4D1C-9723-24953D41238D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14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iw3htp5_02_HTML5_pt1_Page_1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80" y="19431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063C1C1-A3A2-45E6-B9EB-A76841C4DBD6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15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990600"/>
            <a:ext cx="10287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000" kern="0" dirty="0"/>
              <a:t>A hyperlink references or links to other resources, such as HTML5 documents and images.</a:t>
            </a:r>
          </a:p>
          <a:p>
            <a:pPr>
              <a:defRPr/>
            </a:pPr>
            <a:r>
              <a:rPr lang="en-US" sz="2000" kern="0" dirty="0"/>
              <a:t>Web browsers typically </a:t>
            </a:r>
            <a:r>
              <a:rPr lang="en-US" sz="2000" b="1" i="1" kern="0" dirty="0">
                <a:solidFill>
                  <a:srgbClr val="0000FF"/>
                </a:solidFill>
              </a:rPr>
              <a:t>underline</a:t>
            </a:r>
            <a:r>
              <a:rPr lang="en-US" sz="2000" kern="0" dirty="0"/>
              <a:t> text hyperlinks and color them </a:t>
            </a:r>
            <a:r>
              <a:rPr lang="en-US" sz="2000" b="1" i="1" kern="0" dirty="0">
                <a:solidFill>
                  <a:srgbClr val="0000FF"/>
                </a:solidFill>
              </a:rPr>
              <a:t>blue</a:t>
            </a:r>
            <a:r>
              <a:rPr lang="en-US" sz="2000" i="1" kern="0" dirty="0"/>
              <a:t> </a:t>
            </a:r>
            <a:r>
              <a:rPr lang="en-US" sz="2000" kern="0" dirty="0"/>
              <a:t>by default.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sz="1800" kern="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62000" y="0"/>
            <a:ext cx="944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4100" kern="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2.6 Linking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iw3htp5_02_HTML5_pt1_Page_1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8746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EXAMPLE-</a:t>
            </a:r>
            <a:r>
              <a:rPr lang="en-US" sz="3200" b="1">
                <a:solidFill>
                  <a:srgbClr val="CC00FF"/>
                </a:solidFill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CAE6F3-6F91-38A2-430E-1D44A59F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B2056-C668-4A49-F3E7-42FF02DF3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B240909D-3E30-4DE5-84B4-2C36F1B4CC76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16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2.6 Linking (Cont.)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900" dirty="0"/>
              <a:t>The </a:t>
            </a:r>
            <a:r>
              <a:rPr lang="en-US" sz="1900" b="1" dirty="0">
                <a:latin typeface="Lucida Console" panose="020B0609040504020204" pitchFamily="49" charset="0"/>
              </a:rPr>
              <a:t>strong</a:t>
            </a:r>
            <a:r>
              <a:rPr lang="en-US" sz="1900" b="1" dirty="0"/>
              <a:t> element</a:t>
            </a:r>
            <a:r>
              <a:rPr lang="en-US" sz="1900" dirty="0"/>
              <a:t> indicates that the content has high importance. Browsers typically render such text in a bold font.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9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1900" dirty="0"/>
              <a:t>Links are created using the </a:t>
            </a:r>
            <a:r>
              <a:rPr lang="en-US" sz="1900" b="1" dirty="0">
                <a:latin typeface="Lucida Console" panose="020B0609040504020204" pitchFamily="49" charset="0"/>
              </a:rPr>
              <a:t>a</a:t>
            </a:r>
            <a:r>
              <a:rPr lang="en-US" sz="1900" dirty="0"/>
              <a:t> (</a:t>
            </a:r>
            <a:r>
              <a:rPr lang="en-US" sz="1900" b="1" dirty="0">
                <a:latin typeface="Lucida Console" panose="020B0609040504020204" pitchFamily="49" charset="0"/>
              </a:rPr>
              <a:t>anchor</a:t>
            </a:r>
            <a:r>
              <a:rPr lang="en-US" sz="1900" dirty="0"/>
              <a:t>) </a:t>
            </a:r>
            <a:r>
              <a:rPr lang="en-US" sz="1900" b="1" dirty="0"/>
              <a:t>element</a:t>
            </a:r>
            <a:r>
              <a:rPr lang="en-US" sz="1900" dirty="0"/>
              <a:t>.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9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1900" dirty="0"/>
              <a:t>Attribute </a:t>
            </a:r>
            <a:r>
              <a:rPr lang="en-US" sz="1900" b="1" dirty="0" err="1">
                <a:latin typeface="Lucida Console" panose="020B0609040504020204" pitchFamily="49" charset="0"/>
              </a:rPr>
              <a:t>href</a:t>
            </a:r>
            <a:r>
              <a:rPr lang="en-US" sz="1900" b="1" dirty="0"/>
              <a:t> (</a:t>
            </a:r>
            <a:r>
              <a:rPr lang="en-US" sz="1900" b="1" dirty="0">
                <a:latin typeface="Lucida Console" panose="020B0609040504020204" pitchFamily="49" charset="0"/>
              </a:rPr>
              <a:t>hypertext reference</a:t>
            </a:r>
            <a:r>
              <a:rPr lang="en-US" sz="1900" b="1" dirty="0"/>
              <a:t>)</a:t>
            </a:r>
            <a:r>
              <a:rPr lang="en-US" sz="1900" dirty="0"/>
              <a:t> specifies a resource’s location, such as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a web page or location within a web page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a file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an e-mail address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9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1900" dirty="0"/>
              <a:t>When a URL does not indicate a specific document on the website, the web server returns a default web page. This page is often called </a:t>
            </a:r>
            <a:r>
              <a:rPr lang="en-US" sz="1900" dirty="0">
                <a:latin typeface="Lucida Console" panose="020B0609040504020204" pitchFamily="49" charset="0"/>
              </a:rPr>
              <a:t>index.html</a:t>
            </a:r>
            <a:r>
              <a:rPr lang="en-US" sz="1900" dirty="0"/>
              <a:t>, but most web servers can be configured to use any file as the default web page for the site.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9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1900" dirty="0"/>
              <a:t>If the web server cannot locate a requested document, it returns an error indication to the web browser (known as a 404 error), and the browser displays a web page containing an error message.</a:t>
            </a:r>
          </a:p>
        </p:txBody>
      </p:sp>
      <p:sp>
        <p:nvSpPr>
          <p:cNvPr id="39940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C0176D-A3AB-47E9-A832-343D0C1C0E7C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17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2.6 Linking (Cont.)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-109538" eaLnBrk="1" hangingPunct="1">
              <a:buNone/>
            </a:pPr>
            <a:r>
              <a:rPr lang="en-US" b="1" i="1"/>
              <a:t>Hyperlinking to an E-Mail Address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/>
              <a:t>Anchors can link to an e-mail address using a </a:t>
            </a:r>
            <a:r>
              <a:rPr lang="en-US">
                <a:solidFill>
                  <a:srgbClr val="CC00FF"/>
                </a:solidFill>
                <a:latin typeface="Lucida Console" panose="020B0609040504020204" pitchFamily="49" charset="0"/>
              </a:rPr>
              <a:t>mailto</a:t>
            </a:r>
            <a:r>
              <a:rPr lang="en-US">
                <a:latin typeface="Lucida Console" panose="020B0609040504020204" pitchFamily="49" charset="0"/>
              </a:rPr>
              <a:t>:</a:t>
            </a:r>
            <a:r>
              <a:rPr lang="en-US"/>
              <a:t> URL </a:t>
            </a:r>
          </a:p>
          <a:p>
            <a:pPr lvl="2" eaLnBrk="1" hangingPunct="1"/>
            <a:r>
              <a:rPr lang="en-US"/>
              <a:t>When a user clicks this type of anchored link, most browsers launch the default e-mail program (e.g., Mozilla Thunderbird, Microsoft Outlook  or Apple Mail) to enable the user to write an e-mail message to the linked address.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1988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14FF587-C81C-497C-9F41-572712D1E661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18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iw3htp5_02_HTML5_pt1_Page_1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096962"/>
            <a:ext cx="9991201" cy="606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1E0B0D-BAFB-87DE-F96E-9D611602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6A2E7F01-75C5-4097-9035-B17D29A85436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19</a:t>
            </a:fld>
            <a:endParaRPr lang="en-US" sz="1400"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F635C8-EBD3-616B-D9BC-67037DA2C38E}"/>
                  </a:ext>
                </a:extLst>
              </p14:cNvPr>
              <p14:cNvContentPartPr/>
              <p14:nvPr/>
            </p14:nvContentPartPr>
            <p14:xfrm>
              <a:off x="4497840" y="3956040"/>
              <a:ext cx="652680" cy="113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F635C8-EBD3-616B-D9BC-67037DA2C3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2000" y="3892680"/>
                <a:ext cx="6840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E0FC9A-E81D-3D54-04AB-ED5F7821D531}"/>
                  </a:ext>
                </a:extLst>
              </p14:cNvPr>
              <p14:cNvContentPartPr/>
              <p14:nvPr/>
            </p14:nvContentPartPr>
            <p14:xfrm>
              <a:off x="4497840" y="3937320"/>
              <a:ext cx="659880" cy="133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E0FC9A-E81D-3D54-04AB-ED5F7821D5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2000" y="3873960"/>
                <a:ext cx="691200" cy="26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References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Internet and World Wide Web How To Program (5th Edition) 5</a:t>
            </a:r>
            <a:r>
              <a:rPr lang="en-US" sz="2000" baseline="30000" dirty="0"/>
              <a:t>th</a:t>
            </a:r>
            <a:r>
              <a:rPr lang="en-US" sz="2000" dirty="0"/>
              <a:t> Edition</a:t>
            </a:r>
          </a:p>
          <a:p>
            <a:pPr lvl="1" eaLnBrk="1" hangingPunct="1"/>
            <a:r>
              <a:rPr lang="en-US" sz="1800" dirty="0"/>
              <a:t>by </a:t>
            </a:r>
            <a:r>
              <a:rPr lang="en-US" sz="1800" dirty="0">
                <a:hlinkClick r:id="rId2"/>
              </a:rPr>
              <a:t>Harvey &amp; Paul) </a:t>
            </a:r>
            <a:r>
              <a:rPr lang="en-US" sz="1800" dirty="0" err="1">
                <a:hlinkClick r:id="rId2"/>
              </a:rPr>
              <a:t>Deitel</a:t>
            </a:r>
            <a:r>
              <a:rPr lang="en-US" sz="1800" dirty="0">
                <a:hlinkClick r:id="rId2"/>
              </a:rPr>
              <a:t> &amp; Associates</a:t>
            </a:r>
            <a:r>
              <a:rPr lang="en-US" sz="1800" dirty="0"/>
              <a:t>, </a:t>
            </a:r>
            <a:r>
              <a:rPr lang="en-US" sz="1800" dirty="0">
                <a:hlinkClick r:id="rId3"/>
              </a:rPr>
              <a:t>Harvey </a:t>
            </a:r>
            <a:r>
              <a:rPr lang="en-US" sz="1800" dirty="0" err="1">
                <a:hlinkClick r:id="rId3"/>
              </a:rPr>
              <a:t>Deitel</a:t>
            </a:r>
            <a:r>
              <a:rPr lang="en-US" sz="1800" dirty="0"/>
              <a:t>, </a:t>
            </a:r>
            <a:r>
              <a:rPr lang="en-US" sz="1800" dirty="0">
                <a:hlinkClick r:id="rId4"/>
              </a:rPr>
              <a:t>Abbey </a:t>
            </a:r>
            <a:r>
              <a:rPr lang="en-US" sz="1800" dirty="0" err="1">
                <a:hlinkClick r:id="rId4"/>
              </a:rPr>
              <a:t>Deitel</a:t>
            </a:r>
            <a:endParaRPr lang="en-US" sz="1800" dirty="0"/>
          </a:p>
          <a:p>
            <a:pPr eaLnBrk="1" hangingPunct="1"/>
            <a:r>
              <a:rPr lang="en-US" sz="2000" i="1" dirty="0"/>
              <a:t>Web Programming Step by Step</a:t>
            </a:r>
          </a:p>
          <a:p>
            <a:pPr lvl="1" eaLnBrk="1" hangingPunct="1"/>
            <a:r>
              <a:rPr lang="en-US" sz="1800" dirty="0"/>
              <a:t>by Marty </a:t>
            </a:r>
            <a:r>
              <a:rPr lang="en-US" sz="1800" dirty="0" err="1"/>
              <a:t>Stepp</a:t>
            </a:r>
            <a:r>
              <a:rPr lang="en-US" sz="1800" dirty="0"/>
              <a:t>, Jessica Miller, and Victoria </a:t>
            </a:r>
            <a:r>
              <a:rPr lang="en-US" sz="1800" dirty="0" err="1"/>
              <a:t>Kirst</a:t>
            </a:r>
            <a:endParaRPr lang="en-US" sz="1800" dirty="0"/>
          </a:p>
          <a:p>
            <a:pPr eaLnBrk="1" hangingPunct="1"/>
            <a:r>
              <a:rPr lang="en-US" sz="2000" dirty="0">
                <a:hlinkClick r:id="rId5"/>
              </a:rPr>
              <a:t>https://www.w3schools.com/</a:t>
            </a:r>
            <a:endParaRPr lang="en-US" sz="2000" dirty="0"/>
          </a:p>
          <a:p>
            <a:r>
              <a:rPr lang="en-US" sz="2000" dirty="0"/>
              <a:t>Pro Spring Boot by Gutierrez, Felipe</a:t>
            </a:r>
          </a:p>
          <a:p>
            <a:r>
              <a:rPr lang="en-US" sz="2000" dirty="0"/>
              <a:t>Mastering Spring Boot 2.0 by </a:t>
            </a:r>
            <a:r>
              <a:rPr lang="en-US" sz="2000" dirty="0" err="1"/>
              <a:t>by</a:t>
            </a:r>
            <a:r>
              <a:rPr lang="en-US" sz="2000" dirty="0"/>
              <a:t> Dinesh Rajput</a:t>
            </a:r>
          </a:p>
          <a:p>
            <a:r>
              <a:rPr lang="en-US" sz="2000" dirty="0"/>
              <a:t>Spring </a:t>
            </a:r>
            <a:r>
              <a:rPr lang="en-US" sz="2000" dirty="0" err="1"/>
              <a:t>Microservices</a:t>
            </a:r>
            <a:r>
              <a:rPr lang="en-US" sz="2000" dirty="0"/>
              <a:t> in Action by John Carnell</a:t>
            </a:r>
          </a:p>
          <a:p>
            <a:r>
              <a:rPr lang="en-US" sz="2000" dirty="0"/>
              <a:t>Spring Boot in Action by Craig Walls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eaLnBrk="1" hangingPunct="1"/>
            <a:endParaRPr lang="en-US" sz="20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B1C5B14A-DFA3-43B7-B720-8D945010AC8C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iw3htp5_02_HTML5_pt1_Page_1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06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EXAMPLE-</a:t>
            </a:r>
            <a:r>
              <a:rPr lang="en-US" sz="3200" b="1">
                <a:solidFill>
                  <a:srgbClr val="CC00FF"/>
                </a:solidFill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F93D02-DD02-D81B-690C-46FC095A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B8386-0C03-7C0C-C362-EE9D58B32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060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619EDDD-0211-4082-AC30-D1EF0E7E7EB0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20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2.7 Images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most popular image formats used by web developers today are </a:t>
            </a:r>
            <a:r>
              <a:rPr lang="en-US">
                <a:solidFill>
                  <a:srgbClr val="CC00FF"/>
                </a:solidFill>
              </a:rPr>
              <a:t>PNG</a:t>
            </a:r>
            <a:r>
              <a:rPr lang="en-US"/>
              <a:t> (Portable Network Graphics) and </a:t>
            </a:r>
            <a:r>
              <a:rPr lang="en-US">
                <a:solidFill>
                  <a:srgbClr val="CC00FF"/>
                </a:solidFill>
              </a:rPr>
              <a:t>JPEG</a:t>
            </a:r>
            <a:r>
              <a:rPr lang="en-US"/>
              <a:t> (Joint Photographic Experts Group). 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Users can create images using specialized software, such as Adobe Photoshop Express (www.photoshop.com), G.I.M.P. (www.gimp.org), Inkscape (www.inkscape.org) and many more. 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Images may also be acquired from various websites, many of which offer royalty-free images.</a:t>
            </a:r>
          </a:p>
        </p:txBody>
      </p:sp>
      <p:sp>
        <p:nvSpPr>
          <p:cNvPr id="46084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9910DB3-D114-4C18-9C84-AB2080F504C7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21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iw3htp5_02_HTML5_pt1_Page_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" y="863918"/>
            <a:ext cx="10058400" cy="610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6ED251-D7F9-2C48-B00C-F72FEE6D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13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12A980A0-886F-4692-ABBD-2DD6EBCDF911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22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iw3htp5_02_HTML5_pt1_Page_2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06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EXAMPLE-</a:t>
            </a:r>
            <a:r>
              <a:rPr lang="en-US" sz="3200" b="1">
                <a:solidFill>
                  <a:srgbClr val="CC00FF"/>
                </a:solidFill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1692BA-BD4C-9351-8F7E-EA766986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2A4F9-C45E-4C09-DD8F-4251D1FDC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15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621F5EC2-B93B-4F7B-A4D0-F8D7E2DD4D49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23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2.7 Images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</a:t>
            </a:r>
            <a:r>
              <a:rPr lang="en-US">
                <a:solidFill>
                  <a:srgbClr val="CC00FF"/>
                </a:solidFill>
                <a:latin typeface="Lucida Console" panose="020B0609040504020204" pitchFamily="49" charset="0"/>
              </a:rPr>
              <a:t>img</a:t>
            </a:r>
            <a:r>
              <a:rPr lang="en-US"/>
              <a:t> element’s </a:t>
            </a:r>
            <a:r>
              <a:rPr lang="en-US">
                <a:solidFill>
                  <a:srgbClr val="CC00FF"/>
                </a:solidFill>
                <a:latin typeface="Lucida Console" panose="020B0609040504020204" pitchFamily="49" charset="0"/>
              </a:rPr>
              <a:t>src</a:t>
            </a:r>
            <a:r>
              <a:rPr lang="en-US"/>
              <a:t> attribute specifies an image’s location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Every </a:t>
            </a:r>
            <a:r>
              <a:rPr lang="en-US">
                <a:solidFill>
                  <a:srgbClr val="CC00FF"/>
                </a:solidFill>
                <a:latin typeface="Lucida Console" panose="020B0609040504020204" pitchFamily="49" charset="0"/>
              </a:rPr>
              <a:t>img</a:t>
            </a:r>
            <a:r>
              <a:rPr lang="en-US"/>
              <a:t> element must have an </a:t>
            </a:r>
            <a:r>
              <a:rPr lang="en-US">
                <a:solidFill>
                  <a:srgbClr val="CC00FF"/>
                </a:solidFill>
                <a:latin typeface="Lucida Console" panose="020B0609040504020204" pitchFamily="49" charset="0"/>
              </a:rPr>
              <a:t>alt</a:t>
            </a:r>
            <a:r>
              <a:rPr lang="en-US"/>
              <a:t> attribute, which contains text that is displayed if the client cannot render the image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/>
              <a:t>The </a:t>
            </a:r>
            <a:r>
              <a:rPr lang="en-US">
                <a:solidFill>
                  <a:srgbClr val="CC00FF"/>
                </a:solidFill>
                <a:latin typeface="Lucida Console" panose="020B0609040504020204" pitchFamily="49" charset="0"/>
              </a:rPr>
              <a:t>alt</a:t>
            </a:r>
            <a:r>
              <a:rPr lang="en-US"/>
              <a:t> attribute makes web pages more accessible to users with disabilities, especially vision impairments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CC00FF"/>
                </a:solidFill>
                <a:latin typeface="Lucida Console" panose="020B0609040504020204" pitchFamily="49" charset="0"/>
              </a:rPr>
              <a:t>Width</a:t>
            </a:r>
            <a:r>
              <a:rPr lang="en-US"/>
              <a:t> and </a:t>
            </a:r>
            <a:r>
              <a:rPr lang="en-US">
                <a:solidFill>
                  <a:srgbClr val="CC00FF"/>
                </a:solidFill>
                <a:latin typeface="Lucida Console" panose="020B0609040504020204" pitchFamily="49" charset="0"/>
              </a:rPr>
              <a:t>height</a:t>
            </a:r>
            <a:r>
              <a:rPr lang="en-US"/>
              <a:t> are optional attributes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If omitted, the browser uses the image’s actual width and height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Images are measured in pixels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50180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B56DBB7F-9293-4562-BE7D-CE2156F9FBEF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24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2.7 Images (Cont.)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09538" indent="-109538" eaLnBrk="1" hangingPunct="1">
              <a:buNone/>
              <a:defRPr/>
            </a:pPr>
            <a:r>
              <a:rPr lang="en-US" sz="2600" b="1" i="1" dirty="0">
                <a:solidFill>
                  <a:srgbClr val="0000FF"/>
                </a:solidFill>
                <a:latin typeface="Lucida Console" panose="020B0609040504020204" pitchFamily="49" charset="0"/>
              </a:rPr>
              <a:t>alt</a:t>
            </a:r>
            <a:r>
              <a:rPr lang="en-US" sz="2600" b="1" i="1" dirty="0">
                <a:solidFill>
                  <a:srgbClr val="0000FF"/>
                </a:solidFill>
              </a:rPr>
              <a:t>  Attribute</a:t>
            </a:r>
          </a:p>
          <a:p>
            <a:pPr marL="109538" indent="-109538" eaLnBrk="1" hangingPunct="1">
              <a:buNone/>
              <a:defRPr/>
            </a:pPr>
            <a:endParaRPr lang="en-US" sz="2600" b="1" i="1" dirty="0">
              <a:solidFill>
                <a:srgbClr val="0000FF"/>
              </a:solidFill>
            </a:endParaRPr>
          </a:p>
          <a:p>
            <a:pPr eaLnBrk="1" hangingPunct="1">
              <a:defRPr/>
            </a:pPr>
            <a:r>
              <a:rPr lang="en-US" dirty="0"/>
              <a:t>A browser may not be able to render an image.</a:t>
            </a:r>
          </a:p>
          <a:p>
            <a:pPr eaLnBrk="1" hangingPunct="1">
              <a:defRPr/>
            </a:pPr>
            <a:r>
              <a:rPr lang="en-US" dirty="0"/>
              <a:t>Every </a:t>
            </a:r>
            <a:r>
              <a:rPr lang="en-US" dirty="0" err="1">
                <a:latin typeface="Lucida Console" panose="020B0609040504020204" pitchFamily="49" charset="0"/>
              </a:rPr>
              <a:t>img</a:t>
            </a:r>
            <a:r>
              <a:rPr lang="en-US" dirty="0"/>
              <a:t> element in an HTML5 document must have an alt attribute. </a:t>
            </a:r>
          </a:p>
          <a:p>
            <a:pPr eaLnBrk="1" hangingPunct="1">
              <a:defRPr/>
            </a:pPr>
            <a:r>
              <a:rPr lang="en-US" dirty="0"/>
              <a:t>If a browser cannot render an image, the browser displays the alt attribute’s value. </a:t>
            </a:r>
          </a:p>
          <a:p>
            <a:pPr eaLnBrk="1" hangingPunct="1">
              <a:defRPr/>
            </a:pPr>
            <a:r>
              <a:rPr lang="en-US" dirty="0"/>
              <a:t>The alt attribute is also important for accessibility—speech synthesizer software can speak the alt attribute’s value so that a visually impaired user can understand what the browser is displaying. For this reason, the alt attribute should describe the image’s contents.</a:t>
            </a:r>
          </a:p>
        </p:txBody>
      </p:sp>
      <p:sp>
        <p:nvSpPr>
          <p:cNvPr id="52228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A68CA256-8F6E-4F3B-BCCF-740EE32C842F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25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2.7 Images (Cont.)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-109538" eaLnBrk="1" hangingPunct="1">
              <a:buNone/>
            </a:pPr>
            <a:r>
              <a:rPr lang="en-US" b="1" i="1"/>
              <a:t>Using Images as Hyperlinks</a:t>
            </a:r>
          </a:p>
          <a:p>
            <a:pPr marL="109538" indent="-109538" eaLnBrk="1" hangingPunct="1"/>
            <a:r>
              <a:rPr lang="en-US"/>
              <a:t>By using images as hyperlinks, you can create graphical web pages that link to other resources. </a:t>
            </a:r>
          </a:p>
          <a:p>
            <a:pPr marL="109538" indent="-109538" eaLnBrk="1" hangingPunct="1"/>
            <a:r>
              <a:rPr lang="en-US"/>
              <a:t>In Fig. 2.7, we create five different image hyperlinks. </a:t>
            </a:r>
          </a:p>
          <a:p>
            <a:pPr marL="109538" indent="-109538" eaLnBrk="1" hangingPunct="1"/>
            <a:r>
              <a:rPr lang="en-US"/>
              <a:t>Clicking an image in this example takes the user to a corresponding web page—one of the other examples in this chapter. </a:t>
            </a:r>
            <a:endParaRPr lang="en-US" sz="1900">
              <a:latin typeface="Lucida Console" panose="020B0609040504020204" pitchFamily="49" charset="0"/>
            </a:endParaRPr>
          </a:p>
        </p:txBody>
      </p:sp>
      <p:sp>
        <p:nvSpPr>
          <p:cNvPr id="54276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8E0C8C3B-AFBA-4613-AF4A-FDCD0E7A2003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26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iw3htp5_02_HTML5_pt1_Page_2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06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303FB6-94E9-9600-B477-956FEF45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DF93B5-2BD6-198D-19EE-DF9F9B9BD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324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94F3C47-2132-47A0-8ABE-375AD4938D1C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27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iw3htp5_02_HTML5_pt1_Page_2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6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 (cont..)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4B02C-5AC9-5BDC-8117-7D88C9728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348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4DB8E53-EF44-4CD5-A1CC-D5BA618ACDBE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28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iw3htp5_02_HTML5_pt1_Page_2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6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EXAMPLE- </a:t>
            </a:r>
            <a:r>
              <a:rPr lang="en-US" sz="3200" b="1">
                <a:solidFill>
                  <a:srgbClr val="CC00FF"/>
                </a:solidFill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E2BBAA-154A-A1E1-FE7C-FD2CE41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8B6589-41A2-F36E-2BC5-0087E8B70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37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3A2F52ED-E48E-4511-B5C9-94152C4A7BA8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29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r" eaLnBrk="1" hangingPunct="1">
              <a:defRPr/>
            </a:pPr>
            <a:r>
              <a:rPr lang="en-US" sz="48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Chapter 2</a:t>
            </a:r>
            <a:br>
              <a:rPr lang="en-US" sz="48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Introduction to HTML5</a:t>
            </a:r>
          </a:p>
        </p:txBody>
      </p:sp>
      <p:sp>
        <p:nvSpPr>
          <p:cNvPr id="14339" name="Subtitle 3"/>
          <p:cNvSpPr>
            <a:spLocks noGrp="1"/>
          </p:cNvSpPr>
          <p:nvPr>
            <p:ph idx="1"/>
          </p:nvPr>
        </p:nvSpPr>
        <p:spPr/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marL="0" indent="0" algn="r" eaLnBrk="1" hangingPunct="1">
              <a:buNone/>
            </a:pPr>
            <a:r>
              <a:rPr lang="en-US" sz="2600">
                <a:solidFill>
                  <a:schemeClr val="tx2"/>
                </a:solidFill>
              </a:rPr>
              <a:t>Internet &amp; World Wide Web </a:t>
            </a:r>
            <a:br>
              <a:rPr lang="en-US" sz="2600">
                <a:solidFill>
                  <a:schemeClr val="tx2"/>
                </a:solidFill>
              </a:rPr>
            </a:br>
            <a:r>
              <a:rPr lang="en-US" sz="2600">
                <a:solidFill>
                  <a:schemeClr val="tx2"/>
                </a:solidFill>
              </a:rPr>
              <a:t>How to Program, 5/e</a:t>
            </a: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DE9AEE64-162A-4AD4-AECC-DEC7718474C0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2.8 Special Characters and Horizontal Rules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HTML5 provides </a:t>
            </a:r>
            <a:r>
              <a:rPr lang="en-US" b="1" dirty="0"/>
              <a:t>character entity references </a:t>
            </a:r>
            <a:r>
              <a:rPr lang="en-US" dirty="0"/>
              <a:t>(in the form </a:t>
            </a:r>
            <a:r>
              <a:rPr lang="en-US" dirty="0">
                <a:latin typeface="Lucida Console" panose="020B0609040504020204" pitchFamily="49" charset="0"/>
              </a:rPr>
              <a:t>&amp;</a:t>
            </a:r>
            <a:r>
              <a:rPr lang="en-US" i="1" dirty="0"/>
              <a:t>code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  <a:r>
              <a:rPr lang="en-US" dirty="0"/>
              <a:t>) for representing special characters that cannot be rendered otherwise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The code can be: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Word abbreviations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dirty="0"/>
              <a:t>Numbers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Decimal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Hexadecimal</a:t>
            </a:r>
          </a:p>
        </p:txBody>
      </p:sp>
      <p:sp>
        <p:nvSpPr>
          <p:cNvPr id="5939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DF18BED-E533-44DD-B692-31DF090B3ACF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30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iw3htp5_02_HTML5_pt1_Page_27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33400"/>
            <a:ext cx="10793946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7A50F-3384-8B51-A23E-52BB7085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EDE034-2BAD-BB3D-B943-6AF6D92CD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44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8B011F7E-2314-4633-B7D0-BA82B1429BCB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31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iw3htp5_02_HTML5_pt1_Page_2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06513"/>
            <a:ext cx="10972800" cy="6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ext Box 6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77C649-7289-F844-B448-C6740803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4A3EA7-A21C-A32E-7159-901CE519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49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9816E182-0B57-402F-9C62-D0ACD81DA77C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32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2.8 Special Characters and Horizontal Rules (Cont.)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Figure 2.9 demonstrates how to use special characters in an HTML5 document. </a:t>
            </a:r>
          </a:p>
          <a:p>
            <a:pPr eaLnBrk="1" hangingPunct="1"/>
            <a:r>
              <a:rPr lang="en-US"/>
              <a:t>For an extensive list of character entities, see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100"/>
              <a:t>	www.w3.org/TR/REC-html40/sgml/entities.html</a:t>
            </a:r>
          </a:p>
        </p:txBody>
      </p:sp>
      <p:sp>
        <p:nvSpPr>
          <p:cNvPr id="64516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221E0D0-D7EC-4E16-86EE-CB18CB3BA9E3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33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iw3htp5_02_HTML5_pt1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9F045A-CBAC-3EEA-167F-533CD758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5E265-9BB6-E5E0-69A1-E15F1227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564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2C269174-5594-4558-A6A0-657D375A2E61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34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iw3htp5_02_HTML5_pt1_Page_3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5FA1EE-79D1-49FE-FF1E-7D818D32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C7216D-2170-B86E-315D-3E778D417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588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6218DC4D-4DB5-4900-9727-92B3A8F32BDB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35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2.8 Special Characters and Horizontal Rules (Cont.)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200"/>
              <a:t>A </a:t>
            </a:r>
            <a:r>
              <a:rPr lang="en-US" sz="2200" b="1"/>
              <a:t>horizontal rule</a:t>
            </a:r>
            <a:r>
              <a:rPr lang="en-US" sz="2200"/>
              <a:t>, indicated by the </a:t>
            </a:r>
            <a:r>
              <a:rPr lang="en-US" sz="2200" b="1">
                <a:solidFill>
                  <a:srgbClr val="FF0000"/>
                </a:solidFill>
                <a:latin typeface="Lucida Console" panose="020B0609040504020204" pitchFamily="49" charset="0"/>
              </a:rPr>
              <a:t>&lt;hr&gt; </a:t>
            </a:r>
            <a:r>
              <a:rPr lang="en-US" sz="2200"/>
              <a:t>tag renders a horizontal line with extra space above and below it in most browsers. </a:t>
            </a:r>
          </a:p>
          <a:p>
            <a:pPr eaLnBrk="1" hangingPunct="1">
              <a:lnSpc>
                <a:spcPct val="80000"/>
              </a:lnSpc>
            </a:pPr>
            <a:r>
              <a:rPr lang="en-US" sz="2200"/>
              <a:t>The horizontal rule element should be considered a legacy element and you should avoid using it. </a:t>
            </a:r>
          </a:p>
          <a:p>
            <a:pPr eaLnBrk="1" hangingPunct="1">
              <a:lnSpc>
                <a:spcPct val="80000"/>
              </a:lnSpc>
            </a:pPr>
            <a:r>
              <a:rPr lang="en-US" sz="2200"/>
              <a:t>CSS can be used to add horizontal rules and other formatting to documents.</a:t>
            </a:r>
          </a:p>
          <a:p>
            <a:pPr eaLnBrk="1" hangingPunct="1">
              <a:lnSpc>
                <a:spcPct val="80000"/>
              </a:lnSpc>
            </a:pPr>
            <a:r>
              <a:rPr lang="en-US" sz="2200"/>
              <a:t>Special characters can also be represented as </a:t>
            </a:r>
            <a:r>
              <a:rPr lang="en-US" sz="2200" b="1"/>
              <a:t>numeric character references</a:t>
            </a:r>
            <a:r>
              <a:rPr lang="en-US" sz="2200"/>
              <a:t>—decimal or hexadecimal (hex) values representing special characters.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700"/>
              <a:t>For example, the &amp; character is represented in decimal and hexadecimal notation as </a:t>
            </a:r>
            <a:r>
              <a:rPr lang="en-US" sz="1700">
                <a:solidFill>
                  <a:srgbClr val="CC00FF"/>
                </a:solidFill>
              </a:rPr>
              <a:t>&amp;#38; and &amp;#x26;,</a:t>
            </a:r>
            <a:r>
              <a:rPr lang="en-US" sz="1700"/>
              <a:t> respectively. </a:t>
            </a:r>
          </a:p>
          <a:p>
            <a:pPr eaLnBrk="1" hangingPunct="1">
              <a:lnSpc>
                <a:spcPct val="80000"/>
              </a:lnSpc>
            </a:pPr>
            <a:r>
              <a:rPr lang="en-US" sz="2200"/>
              <a:t>Hexadecimal numbers are discussed in Appendix E, Number Systems, which is available online at www.deitel.com/books/iw3htp5/.</a:t>
            </a:r>
          </a:p>
        </p:txBody>
      </p:sp>
      <p:sp>
        <p:nvSpPr>
          <p:cNvPr id="6861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07810DE1-54B5-42BE-A1BA-5E839D685869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36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2.9 Lists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Unordered list element </a:t>
            </a:r>
            <a:r>
              <a:rPr lang="en-US">
                <a:solidFill>
                  <a:srgbClr val="FF0000"/>
                </a:solidFill>
                <a:latin typeface="Lucida Console" panose="020B0609040504020204" pitchFamily="49" charset="0"/>
              </a:rPr>
              <a:t>ul</a:t>
            </a:r>
            <a:r>
              <a:rPr lang="en-US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/>
              <a:t>creates a list in which each item in the list begins with a bullet symbol (typically a disc)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/>
              <a:t>Each entry is an </a:t>
            </a:r>
            <a:r>
              <a:rPr lang="en-US">
                <a:latin typeface="Lucida Console" panose="020B0609040504020204" pitchFamily="49" charset="0"/>
              </a:rPr>
              <a:t>li</a:t>
            </a:r>
            <a:r>
              <a:rPr lang="en-US"/>
              <a:t> (list item) element. Most web browsers render these elements with a line break and a bullet symbol at the beginning of the line.</a:t>
            </a:r>
          </a:p>
        </p:txBody>
      </p:sp>
      <p:sp>
        <p:nvSpPr>
          <p:cNvPr id="70660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3E00C4A0-45B4-4943-B06E-0A3782467196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37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iw3htp5_02_HTML5_pt1_Page_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171FD28-1684-28EB-2C9C-B77E7745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9C1765-52E2-EE9C-DEEF-A6265C091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707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D8157A89-6E50-429D-8DC5-20BE89C0B415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38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iw3htp5_02_HTML5_pt1_Page_3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6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ED97F-045C-ACBD-052E-94AB3E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3EC559-B1BA-0B61-1343-899BB4027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373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695A33B9-A19D-40AD-86E4-F76767B4003D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39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Topics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Introduction</a:t>
            </a:r>
          </a:p>
          <a:p>
            <a:pPr eaLnBrk="1" hangingPunct="1"/>
            <a:r>
              <a:rPr lang="en-US"/>
              <a:t>Editing HTML5</a:t>
            </a:r>
          </a:p>
          <a:p>
            <a:pPr eaLnBrk="1" hangingPunct="1"/>
            <a:r>
              <a:rPr lang="en-US"/>
              <a:t>First HTML Example</a:t>
            </a:r>
          </a:p>
          <a:p>
            <a:pPr eaLnBrk="1" hangingPunct="1"/>
            <a:r>
              <a:rPr lang="en-US"/>
              <a:t>W3C HTML Validation Service</a:t>
            </a:r>
          </a:p>
          <a:p>
            <a:pPr eaLnBrk="1" hangingPunct="1"/>
            <a:r>
              <a:rPr lang="en-US"/>
              <a:t>Heading</a:t>
            </a:r>
          </a:p>
          <a:p>
            <a:pPr eaLnBrk="1" hangingPunct="1"/>
            <a:r>
              <a:rPr lang="en-US"/>
              <a:t>Linking</a:t>
            </a:r>
          </a:p>
          <a:p>
            <a:pPr eaLnBrk="1" hangingPunct="1"/>
            <a:r>
              <a:rPr lang="en-US"/>
              <a:t>Images</a:t>
            </a:r>
          </a:p>
          <a:p>
            <a:pPr eaLnBrk="1" hangingPunct="1"/>
            <a:r>
              <a:rPr lang="en-US"/>
              <a:t>Special Charecters</a:t>
            </a:r>
          </a:p>
          <a:p>
            <a:pPr eaLnBrk="1" hangingPunct="1"/>
            <a:r>
              <a:rPr lang="en-US"/>
              <a:t>List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9A222D1D-76A3-4FD0-9A51-2B87F23A00F6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2.9 Lists (Cont.)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-109538" eaLnBrk="1" hangingPunct="1">
              <a:buNone/>
            </a:pPr>
            <a:r>
              <a:rPr lang="en-US" b="1" i="1"/>
              <a:t>Nested Lists</a:t>
            </a:r>
          </a:p>
          <a:p>
            <a:pPr marL="109538" indent="-109538" eaLnBrk="1" hangingPunct="1"/>
            <a:r>
              <a:rPr lang="en-US"/>
              <a:t>Lists may be </a:t>
            </a:r>
            <a:r>
              <a:rPr lang="en-US" i="1"/>
              <a:t>nested</a:t>
            </a:r>
            <a:r>
              <a:rPr lang="en-US"/>
              <a:t> to represent </a:t>
            </a:r>
            <a:r>
              <a:rPr lang="en-US" i="1"/>
              <a:t>hierarchical</a:t>
            </a:r>
            <a:r>
              <a:rPr lang="en-US"/>
              <a:t> relationships, as in a multi-level outline.</a:t>
            </a:r>
          </a:p>
          <a:p>
            <a:pPr marL="109538" indent="-109538" eaLnBrk="1" hangingPunct="1"/>
            <a:r>
              <a:rPr lang="en-US"/>
              <a:t>Figure 2.11 demonstrates nested lists and ordered lists.</a:t>
            </a:r>
          </a:p>
          <a:p>
            <a:pPr marL="109538" indent="-109538" eaLnBrk="1" hangingPunct="1"/>
            <a:r>
              <a:rPr lang="en-US"/>
              <a:t>The ordered-list element </a:t>
            </a:r>
            <a:r>
              <a:rPr lang="en-US" b="1">
                <a:solidFill>
                  <a:srgbClr val="FF0000"/>
                </a:solidFill>
              </a:rPr>
              <a:t>ol</a:t>
            </a:r>
            <a:r>
              <a:rPr lang="en-US"/>
              <a:t> creates a list in which each item begins with a number.</a:t>
            </a:r>
          </a:p>
          <a:p>
            <a:pPr marL="109538" indent="-109538" eaLnBrk="1" hangingPunct="1"/>
            <a:endParaRPr lang="en-US"/>
          </a:p>
        </p:txBody>
      </p:sp>
      <p:sp>
        <p:nvSpPr>
          <p:cNvPr id="74756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075E32DA-ABB5-4431-A14A-39680464D342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40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iw3htp5_02_HTML5_pt1_Page_3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54114"/>
            <a:ext cx="10525125" cy="638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E3602C-830D-4816-DFB4-36CE2744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3D3ECD-455A-80E8-FC53-2A0965C5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804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978E2C4D-A202-42D8-B42D-0D19DBADE961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41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iw3htp5_02_HTML5_pt1_Page_3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25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999550-5D49-6347-49F6-490D0B12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E13DBB-E4F4-2E2A-3BA3-9DA3BD8F2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828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0D69B092-9043-4490-B593-E8E284CD6687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42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iw3htp5_02_HTML5_pt1_Page_3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41A73D-E955-F159-135B-6E1FC0E2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FDA43A-5816-43F3-57E6-08E4A185D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85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86C0173E-5C88-4463-92E6-AF1E48EA4A34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43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iw3htp5_02_HTML5_pt1_Page_3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4"/>
          <p:cNvSpPr txBox="1">
            <a:spLocks noChangeArrowheads="1"/>
          </p:cNvSpPr>
          <p:nvPr/>
        </p:nvSpPr>
        <p:spPr bwMode="auto">
          <a:xfrm>
            <a:off x="1752600" y="3048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EXAMPLE- </a:t>
            </a:r>
            <a:r>
              <a:rPr lang="en-US" sz="3200" b="1">
                <a:solidFill>
                  <a:srgbClr val="CC00FF"/>
                </a:solidFill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6E2D4-CEE0-A823-CAAD-31EB934E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583A2-B4B0-9A20-385B-FD81394D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87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95D03613-3B30-4E78-A73C-76F31FF8353F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44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2.10 Tables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 sz="2200"/>
              <a:t>Tables are frequently used to organize data into </a:t>
            </a:r>
            <a:r>
              <a:rPr lang="en-US" sz="2200" i="1"/>
              <a:t>rows</a:t>
            </a:r>
            <a:r>
              <a:rPr lang="en-US" sz="2200"/>
              <a:t> and </a:t>
            </a:r>
            <a:r>
              <a:rPr lang="en-US" sz="2200" i="1"/>
              <a:t>columns</a:t>
            </a:r>
            <a:r>
              <a:rPr lang="en-US" sz="2200"/>
              <a:t>. 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 sz="2200"/>
              <a:t>The </a:t>
            </a:r>
            <a:r>
              <a:rPr lang="en-US" sz="2200">
                <a:latin typeface="Lucida Console" panose="020B0609040504020204" pitchFamily="49" charset="0"/>
              </a:rPr>
              <a:t>table</a:t>
            </a:r>
            <a:r>
              <a:rPr lang="en-US" sz="2200"/>
              <a:t> element defines an HTML5 table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 sz="2200"/>
              <a:t>The </a:t>
            </a:r>
            <a:r>
              <a:rPr lang="en-US" sz="2200">
                <a:latin typeface="Lucida Console" panose="020B0609040504020204" pitchFamily="49" charset="0"/>
              </a:rPr>
              <a:t>summary</a:t>
            </a:r>
            <a:r>
              <a:rPr lang="en-US" sz="2200"/>
              <a:t> attribute summarizes the table’s contents and is used by speech devices to make the table more accessible to users with visual impairments.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 sz="2200"/>
              <a:t>The </a:t>
            </a:r>
            <a:r>
              <a:rPr lang="en-US" sz="2200">
                <a:latin typeface="Lucida Console" panose="020B0609040504020204" pitchFamily="49" charset="0"/>
              </a:rPr>
              <a:t>caption</a:t>
            </a:r>
            <a:r>
              <a:rPr lang="en-US" sz="2200"/>
              <a:t> element specifies a table’s title.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 sz="2200"/>
              <a:t>It’s good practice to include a general description of a table’s information in the table element’s </a:t>
            </a:r>
            <a:r>
              <a:rPr lang="en-US" sz="2200" b="1">
                <a:latin typeface="Lucida Console" panose="020B0609040504020204" pitchFamily="49" charset="0"/>
              </a:rPr>
              <a:t>summary</a:t>
            </a:r>
            <a:r>
              <a:rPr lang="en-US" sz="2200"/>
              <a:t> attribute—one of the many HTML5 features that make web pages more accessible to users with disabilities.</a:t>
            </a:r>
          </a:p>
          <a:p>
            <a:pPr marL="858838" lvl="2" eaLnBrk="1" hangingPunct="1"/>
            <a:r>
              <a:rPr lang="en-US" sz="2000"/>
              <a:t>Speech devices use this attribute to make the table more accessible to users with visual impairments.</a:t>
            </a:r>
          </a:p>
        </p:txBody>
      </p:sp>
      <p:sp>
        <p:nvSpPr>
          <p:cNvPr id="80901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A98462DA-2885-4C85-882B-1A039738A82A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45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80900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A027D3C1-5408-4336-A8E4-E32DB455AD69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45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iw3htp5_02_HTML5_pt1_Page_3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44550"/>
            <a:ext cx="9906000" cy="601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6446F8-6CEE-394B-58B6-48A14CD2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C7A7B9-7CC8-EC6F-7DCE-7210C6734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947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D64A29C-2FEE-4171-871C-F07977138CDF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46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iw3htp5_02_HTML5_pt1_Page_3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AE6EEF-4B7A-C903-2D70-D084AB7E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5B2778-77D4-38E7-8721-D9D38859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971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9A4000F1-329D-4ECD-9136-E40208BC2723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47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iw3htp5_02_HTML5_pt1_Page_3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46FAFC-70AC-43D6-C8FD-E967260D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FE25A-81D9-E967-E090-3A61DDE45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995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2C38896E-79BA-47E5-9EF7-7CF9610B3E59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48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iw3htp5_02_HTML5_pt1_Page_4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5246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24EC2B-824C-6E80-9776-36B155D6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274289-762A-1E65-B3B4-3C43C7439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019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3DB65544-2404-4D40-A881-12A690396104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49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 Introduction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dirty="0"/>
              <a:t>HTML5 (</a:t>
            </a:r>
            <a:r>
              <a:rPr lang="en-US" dirty="0" err="1"/>
              <a:t>HyperText</a:t>
            </a:r>
            <a:r>
              <a:rPr lang="en-US" dirty="0"/>
              <a:t> Markup Language 5) 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markup language that specifies </a:t>
            </a:r>
          </a:p>
          <a:p>
            <a:pPr lvl="2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i="1" dirty="0"/>
              <a:t>structure</a:t>
            </a:r>
            <a:r>
              <a:rPr lang="en-US" dirty="0"/>
              <a:t> and</a:t>
            </a:r>
          </a:p>
          <a:p>
            <a:pPr lvl="2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i="1" dirty="0"/>
              <a:t>content</a:t>
            </a:r>
            <a:r>
              <a:rPr lang="en-US" dirty="0"/>
              <a:t> of documents that are displayed in web browsers</a:t>
            </a:r>
          </a:p>
          <a:p>
            <a:pPr eaLnBrk="1" hangingPunct="1">
              <a:lnSpc>
                <a:spcPct val="110000"/>
              </a:lnSpc>
            </a:pPr>
            <a:r>
              <a:rPr lang="en-US" dirty="0"/>
              <a:t>We introduce some basics, then cover more sophisticated HTML5 techniques such as: 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FF"/>
                </a:solidFill>
              </a:rPr>
              <a:t>tables,</a:t>
            </a:r>
            <a:r>
              <a:rPr lang="en-US" dirty="0"/>
              <a:t> which are particularly useful for structuring information from databases (i.e., software that stores structured sets of data)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FF"/>
                </a:solidFill>
              </a:rPr>
              <a:t>forms</a:t>
            </a:r>
            <a:r>
              <a:rPr lang="en-US" dirty="0"/>
              <a:t> for collecting information from web-page visitors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FF"/>
                </a:solidFill>
              </a:rPr>
              <a:t>internal linking</a:t>
            </a:r>
            <a:r>
              <a:rPr lang="en-US" dirty="0"/>
              <a:t> for easier page navigation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FF"/>
                </a:solidFill>
              </a:rPr>
              <a:t>meta elements</a:t>
            </a:r>
            <a:r>
              <a:rPr lang="en-US" dirty="0"/>
              <a:t> for specifying information about a document</a:t>
            </a:r>
          </a:p>
        </p:txBody>
      </p:sp>
      <p:sp>
        <p:nvSpPr>
          <p:cNvPr id="17412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56467CA-D5B3-404C-AB62-911880DB0848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2.10 Tables (Cont.)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5125" indent="-255588" eaLnBrk="1" hangingPunct="1"/>
            <a:r>
              <a:rPr lang="en-US"/>
              <a:t>A table can be split into three distinct sections: 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/>
              <a:t>Head (</a:t>
            </a:r>
            <a:r>
              <a:rPr lang="en-US">
                <a:latin typeface="Lucida Console" panose="020B0609040504020204" pitchFamily="49" charset="0"/>
              </a:rPr>
              <a:t>thead</a:t>
            </a:r>
            <a:r>
              <a:rPr lang="en-US"/>
              <a:t> element)</a:t>
            </a:r>
          </a:p>
          <a:p>
            <a:pPr marL="858838" lvl="2" eaLnBrk="1" hangingPunct="1"/>
            <a:r>
              <a:rPr lang="en-US"/>
              <a:t>Table titles</a:t>
            </a:r>
          </a:p>
          <a:p>
            <a:pPr marL="858838" lvl="2" eaLnBrk="1" hangingPunct="1"/>
            <a:r>
              <a:rPr lang="en-US"/>
              <a:t>Column headers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/>
              <a:t>Body (</a:t>
            </a:r>
            <a:r>
              <a:rPr lang="en-US">
                <a:latin typeface="Lucida Console" panose="020B0609040504020204" pitchFamily="49" charset="0"/>
              </a:rPr>
              <a:t>tbody</a:t>
            </a:r>
            <a:r>
              <a:rPr lang="en-US"/>
              <a:t> element)</a:t>
            </a:r>
          </a:p>
          <a:p>
            <a:pPr marL="858838" lvl="2" eaLnBrk="1" hangingPunct="1"/>
            <a:r>
              <a:rPr lang="en-US"/>
              <a:t>Primary table data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/>
              <a:t>Table Foot (</a:t>
            </a:r>
            <a:r>
              <a:rPr lang="en-US">
                <a:latin typeface="Lucida Console" panose="020B0609040504020204" pitchFamily="49" charset="0"/>
              </a:rPr>
              <a:t>tfoot</a:t>
            </a:r>
            <a:r>
              <a:rPr lang="en-US"/>
              <a:t> element)</a:t>
            </a:r>
          </a:p>
          <a:p>
            <a:pPr marL="858838" lvl="2" eaLnBrk="1" hangingPunct="1"/>
            <a:r>
              <a:rPr lang="en-US"/>
              <a:t>Calculation results</a:t>
            </a:r>
          </a:p>
          <a:p>
            <a:pPr marL="858838" lvl="2" eaLnBrk="1" hangingPunct="1"/>
            <a:r>
              <a:rPr lang="en-US"/>
              <a:t>Footnotes</a:t>
            </a:r>
          </a:p>
          <a:p>
            <a:pPr marL="858838" lvl="2" eaLnBrk="1" hangingPunct="1"/>
            <a:r>
              <a:rPr lang="en-US"/>
              <a:t>Above body section in the code, but displays at the bottom in the page</a:t>
            </a:r>
          </a:p>
        </p:txBody>
      </p:sp>
      <p:sp>
        <p:nvSpPr>
          <p:cNvPr id="87045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75C47776-B597-4844-88ED-97B43C6A08B3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50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87044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35560A1F-05C0-47C7-9D80-D41665A9214D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50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2.10 Tables (Cont.)</a:t>
            </a:r>
          </a:p>
        </p:txBody>
      </p:sp>
      <p:sp>
        <p:nvSpPr>
          <p:cNvPr id="890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5125" indent="-255588" eaLnBrk="1" hangingPunct="1"/>
            <a:r>
              <a:rPr lang="en-US">
                <a:latin typeface="Lucida Console" panose="020B0609040504020204" pitchFamily="49" charset="0"/>
              </a:rPr>
              <a:t>tr </a:t>
            </a:r>
            <a:r>
              <a:rPr lang="en-US"/>
              <a:t>Element </a:t>
            </a:r>
            <a:endParaRPr lang="en-US">
              <a:latin typeface="Lucida Console" panose="020B0609040504020204" pitchFamily="49" charset="0"/>
            </a:endParaRP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/>
              <a:t>Defines individual table rows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/>
              <a:t>Element </a:t>
            </a:r>
            <a:r>
              <a:rPr lang="en-US">
                <a:latin typeface="Lucida Console" panose="020B0609040504020204" pitchFamily="49" charset="0"/>
              </a:rPr>
              <a:t>th</a:t>
            </a:r>
          </a:p>
          <a:p>
            <a:pPr marL="858838" lvl="2" eaLnBrk="1" hangingPunct="1"/>
            <a:r>
              <a:rPr lang="en-US"/>
              <a:t>Defines a header cell</a:t>
            </a:r>
          </a:p>
          <a:p>
            <a:pPr marL="365125" indent="-255588" eaLnBrk="1" hangingPunct="1"/>
            <a:r>
              <a:rPr lang="en-US">
                <a:latin typeface="Lucida Console" panose="020B0609040504020204" pitchFamily="49" charset="0"/>
              </a:rPr>
              <a:t>Td </a:t>
            </a:r>
            <a:r>
              <a:rPr lang="en-US"/>
              <a:t>Element </a:t>
            </a:r>
            <a:endParaRPr lang="en-US">
              <a:latin typeface="Lucida Console" panose="020B0609040504020204" pitchFamily="49" charset="0"/>
            </a:endParaRP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/>
              <a:t>Contains table data elements</a:t>
            </a:r>
          </a:p>
          <a:p>
            <a:pPr marL="858838" lvl="2" eaLnBrk="1" hangingPunct="1"/>
            <a:endParaRPr lang="en-US"/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89093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AB663A6-C6DA-49B4-AD00-D4E93487CC4F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51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89092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C9389A2B-D8F7-42D1-90EE-EE142EFACA0B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51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2.10 Tables (Cont.)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8" indent="0" eaLnBrk="1" hangingPunct="1">
              <a:lnSpc>
                <a:spcPct val="80000"/>
              </a:lnSpc>
              <a:buNone/>
              <a:defRPr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r>
              <a:rPr lang="en-US" sz="2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2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Tables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2.13 introduces two new attributes that allow you to build more complex tables.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merge data cells with the </a:t>
            </a:r>
            <a:r>
              <a:rPr lang="en-US" sz="25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5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  <a:p>
            <a:pPr marL="735013" lvl="1" indent="-342900" eaLnBrk="1" hangingPunct="1">
              <a:lnSpc>
                <a:spcPct val="80000"/>
              </a:lnSpc>
              <a:defRPr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of these attributes specify the number of rows or columns occupied by the cell.</a:t>
            </a:r>
          </a:p>
          <a:p>
            <a:pPr marL="735013" lvl="1" indent="-342900" eaLnBrk="1" hangingPunct="1">
              <a:lnSpc>
                <a:spcPct val="80000"/>
              </a:lnSpc>
              <a:defRPr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placed inside any data cell or table header cell.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5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 is render as a line break in most browsers—any markup or text following 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 is rendered on the next line.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the </a:t>
            </a:r>
            <a:r>
              <a:rPr lang="en-US" sz="25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5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element, </a:t>
            </a:r>
            <a:r>
              <a:rPr lang="en-US" sz="25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5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example of a void element. 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the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considered a legacy formatting element that you should avoid using—in general, formatting should be specified using CSS.</a:t>
            </a:r>
          </a:p>
          <a:p>
            <a:pPr marL="858838" lvl="2" eaLnBrk="1" hangingPunct="1">
              <a:lnSpc>
                <a:spcPct val="80000"/>
              </a:lnSpc>
              <a:defRPr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0713" lvl="1" indent="-228600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141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FC0D767E-FFCC-4436-B988-0A6E38BA11CA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52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91140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EACEE1AD-9AD3-4BA9-AAAE-23E4F4D40AB1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52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iw3htp5_02_HTML5_pt1_Page_4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25514"/>
            <a:ext cx="11779250" cy="715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A7B0C7-5FC0-15C5-ECCF-CC4ED857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B7D86F-800F-F0E3-9A69-97D522AE9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188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FDD6C067-CA28-4E23-9216-6084E2750B4E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53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iw3htp5_02_HTML5_pt1_Page_4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066800"/>
            <a:ext cx="1004093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EXAMPLE-Cont…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89AB9B-67D4-9C73-7F16-59CB1904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BFC49-29E4-A66D-B47F-CBD94833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21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293EE3A-49DE-43DB-9EBE-51789823CD31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54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" descr="iw3htp5_02_HTML5_pt1_Page_4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1"/>
            <a:ext cx="10363200" cy="629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EXAMPLE-Cont…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CFF33D-386E-A9C2-C175-38E035B9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9D64C1-DF05-A228-1196-A1C9CD01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23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684500F4-3102-44B1-A793-2A5ABAE86C77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55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iw3htp5_02_HTML5_pt1_Page_4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449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EXAMPLE-Output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4FFE55-132F-E320-56FD-03CB9E47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CD41D9-E547-56E6-3ABE-D6C179879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6260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B74BF2D-B01C-423E-AB2F-4413CDB0FAFE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56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2.11 Forms</a:t>
            </a:r>
          </a:p>
        </p:txBody>
      </p:sp>
      <p:sp>
        <p:nvSpPr>
          <p:cNvPr id="972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5125" indent="-255588" eaLnBrk="1" hangingPunct="1"/>
            <a:r>
              <a:rPr lang="en-US"/>
              <a:t>HTML5 provides </a:t>
            </a:r>
            <a:r>
              <a:rPr lang="en-US" b="1"/>
              <a:t>forms</a:t>
            </a:r>
            <a:r>
              <a:rPr lang="en-US"/>
              <a:t> for collecting information from users.</a:t>
            </a:r>
          </a:p>
          <a:p>
            <a:pPr marL="365125" indent="-255588" eaLnBrk="1" hangingPunct="1"/>
            <a:r>
              <a:rPr lang="en-US"/>
              <a:t>Figure 2.14 is a simple form that sends data to the web server for processing. 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97285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96F62E45-2DDE-49EC-9AFB-7380D63CE633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57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97284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0D6AD165-2E1A-42FD-A8FE-F0BFC73C1BC3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57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iw3htp5_02_HTML5_pt1_Page_4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731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2895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0B4253-FFFE-096D-B906-8272FB42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1E92B-C102-ABF5-043B-316DA5DA8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33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68061F46-263C-400B-8131-9B24CCDB8990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58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iw3htp5_02_HTML5_pt1_Page_4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6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1828800" y="182564"/>
            <a:ext cx="441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 (Cont…)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ED1F36-2372-D3FA-F0C0-E8713990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285D6A-3F42-19DB-42D9-EA85F574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35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25F098D-9C29-48B8-B337-1B55A917C7C2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59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2.3 First HTML5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237FD-5B4B-EED2-B737-A960088B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60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23642243-2952-4DD9-BB75-6BD08E13FA45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</a:t>
            </a:fld>
            <a:endParaRPr lang="en-US" sz="1400">
              <a:latin typeface="Verdana" panose="020B0604030504040204" pitchFamily="34" charset="0"/>
            </a:endParaRPr>
          </a:p>
        </p:txBody>
      </p:sp>
      <p:pic>
        <p:nvPicPr>
          <p:cNvPr id="19459" name="Picture 1" descr="iw3htp5_02_HTML5_pt1_Page_05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iw3htp5_02_HTML5_pt1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6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487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EXAMPLE-Output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CABCF7-6EE4-99F3-4F0C-EEF7D974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E846C8-F043-6A62-A459-1C9112ABA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380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0A71331C-360E-4819-BF81-12031E4D83C7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60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2.11 Forms (Cont.)</a:t>
            </a:r>
          </a:p>
        </p:txBody>
      </p:sp>
      <p:sp>
        <p:nvSpPr>
          <p:cNvPr id="1024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lnSpc>
                <a:spcPct val="90000"/>
              </a:lnSpc>
              <a:buNone/>
            </a:pPr>
            <a:r>
              <a:rPr lang="en-US" b="1" i="1">
                <a:latin typeface="Lucida Console" panose="020B0609040504020204" pitchFamily="49" charset="0"/>
              </a:rPr>
              <a:t>method</a:t>
            </a:r>
            <a:r>
              <a:rPr lang="en-US" b="1" i="1"/>
              <a:t> Attribute of the </a:t>
            </a:r>
            <a:r>
              <a:rPr lang="en-US" b="1" i="1">
                <a:latin typeface="Lucida Console" panose="020B0609040504020204" pitchFamily="49" charset="0"/>
              </a:rPr>
              <a:t>form</a:t>
            </a:r>
            <a:r>
              <a:rPr lang="en-US" b="1" i="1"/>
              <a:t> Element</a:t>
            </a:r>
          </a:p>
          <a:p>
            <a:pPr marL="109538" indent="0" eaLnBrk="1" hangingPunct="1">
              <a:lnSpc>
                <a:spcPct val="90000"/>
              </a:lnSpc>
            </a:pPr>
            <a:r>
              <a:rPr lang="en-US"/>
              <a:t>A form is defined by a </a:t>
            </a:r>
            <a:r>
              <a:rPr lang="en-US">
                <a:latin typeface="Lucida Console" panose="020B0609040504020204" pitchFamily="49" charset="0"/>
              </a:rPr>
              <a:t>form</a:t>
            </a:r>
            <a:r>
              <a:rPr lang="en-US"/>
              <a:t> element </a:t>
            </a:r>
          </a:p>
          <a:p>
            <a:pPr marL="620713" lvl="1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/>
              <a:t>Attribute </a:t>
            </a:r>
            <a:r>
              <a:rPr lang="en-US">
                <a:latin typeface="Lucida Console" panose="020B0609040504020204" pitchFamily="49" charset="0"/>
              </a:rPr>
              <a:t>method</a:t>
            </a:r>
            <a:r>
              <a:rPr lang="en-US"/>
              <a:t> specifies how the form’s data is sent to the web server.</a:t>
            </a:r>
          </a:p>
          <a:p>
            <a:pPr marL="620713" lvl="1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/>
              <a:t>Using </a:t>
            </a:r>
            <a:r>
              <a:rPr lang="en-US">
                <a:solidFill>
                  <a:srgbClr val="0000FF"/>
                </a:solidFill>
              </a:rPr>
              <a:t>method</a:t>
            </a:r>
            <a:r>
              <a:rPr lang="en-US"/>
              <a:t> </a:t>
            </a:r>
            <a:r>
              <a:rPr lang="en-US">
                <a:latin typeface="Lucida Console" panose="020B0609040504020204" pitchFamily="49" charset="0"/>
              </a:rPr>
              <a:t>= "post" </a:t>
            </a:r>
            <a:r>
              <a:rPr lang="en-US"/>
              <a:t>appends form data to the browser request, which contains the protocol (HTTP) and the requested resource’s URL. </a:t>
            </a:r>
          </a:p>
          <a:p>
            <a:pPr marL="620713" lvl="1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/>
              <a:t>The other possible value, </a:t>
            </a:r>
            <a:r>
              <a:rPr lang="en-US">
                <a:solidFill>
                  <a:srgbClr val="0000FF"/>
                </a:solidFill>
              </a:rPr>
              <a:t>method</a:t>
            </a:r>
            <a:r>
              <a:rPr lang="en-US"/>
              <a:t> </a:t>
            </a:r>
            <a:r>
              <a:rPr lang="en-US">
                <a:latin typeface="Lucida Console" panose="020B0609040504020204" pitchFamily="49" charset="0"/>
              </a:rPr>
              <a:t>= "get"</a:t>
            </a:r>
            <a:r>
              <a:rPr lang="en-US"/>
              <a:t>, appends the form data directly to the end of the URL of the script, where it’s visible in the browser’s Address field.</a:t>
            </a:r>
          </a:p>
          <a:p>
            <a:pPr marL="620713" lvl="1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Lucida Console" panose="020B0609040504020204" pitchFamily="49" charset="0"/>
              </a:rPr>
              <a:t>action</a:t>
            </a:r>
            <a:r>
              <a:rPr lang="en-US"/>
              <a:t> attribute of the form element specifies the script to which the form data will be sent</a:t>
            </a:r>
          </a:p>
        </p:txBody>
      </p:sp>
      <p:sp>
        <p:nvSpPr>
          <p:cNvPr id="102405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82F7AFB9-A957-47EB-A607-8FF3BEEF3409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61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02404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7C6AB1D9-8471-4932-9D60-104A164720CB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61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2.11 Forms (Cont.)</a:t>
            </a:r>
          </a:p>
        </p:txBody>
      </p:sp>
      <p:sp>
        <p:nvSpPr>
          <p:cNvPr id="1044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2113" lvl="1" indent="0" eaLnBrk="1" hangingPunct="1">
              <a:buNone/>
            </a:pPr>
            <a:r>
              <a:rPr lang="en-US" b="1" i="1">
                <a:latin typeface="Lucida Console" panose="020B0609040504020204" pitchFamily="49" charset="0"/>
              </a:rPr>
              <a:t>action</a:t>
            </a:r>
            <a:r>
              <a:rPr lang="en-US" b="1" i="1"/>
              <a:t> Attribute of the </a:t>
            </a:r>
            <a:r>
              <a:rPr lang="en-US" b="1" i="1">
                <a:latin typeface="Lucida Console" panose="020B0609040504020204" pitchFamily="49" charset="0"/>
              </a:rPr>
              <a:t>form</a:t>
            </a:r>
            <a:r>
              <a:rPr lang="en-US" b="1" i="1"/>
              <a:t> Element</a:t>
            </a:r>
          </a:p>
          <a:p>
            <a:pPr marL="334963" eaLnBrk="1" hangingPunct="1"/>
            <a:r>
              <a:rPr lang="en-US"/>
              <a:t>The </a:t>
            </a:r>
            <a:r>
              <a:rPr lang="en-US">
                <a:latin typeface="Lucida Console" panose="020B0609040504020204" pitchFamily="49" charset="0"/>
              </a:rPr>
              <a:t>action</a:t>
            </a:r>
            <a:r>
              <a:rPr lang="en-US"/>
              <a:t> attribute of the form element specifies the script to which the form data will be sent.</a:t>
            </a:r>
          </a:p>
          <a:p>
            <a:pPr marL="334963" eaLnBrk="1" hangingPunct="1"/>
            <a:r>
              <a:rPr lang="en-US"/>
              <a:t>Since we haven’t introduced server-side programming yet, we set this attribute to </a:t>
            </a:r>
            <a:r>
              <a:rPr lang="en-US">
                <a:latin typeface="Lucida Console" panose="020B0609040504020204" pitchFamily="49" charset="0"/>
              </a:rPr>
              <a:t>http://www.deitel.com</a:t>
            </a:r>
            <a:r>
              <a:rPr lang="en-US"/>
              <a:t> for now.</a:t>
            </a:r>
          </a:p>
          <a:p>
            <a:pPr marL="334963" eaLnBrk="1" hangingPunct="1"/>
            <a:r>
              <a:rPr lang="en-US" b="1">
                <a:latin typeface="Lucida Console" panose="020B0609040504020204" pitchFamily="49" charset="0"/>
              </a:rPr>
              <a:t>input</a:t>
            </a:r>
            <a:r>
              <a:rPr lang="en-US"/>
              <a:t> elements that specify data to provide to the script that processes the form (also called the </a:t>
            </a:r>
            <a:r>
              <a:rPr lang="en-US" b="1"/>
              <a:t>form handler</a:t>
            </a:r>
            <a:r>
              <a:rPr lang="en-US"/>
              <a:t>).</a:t>
            </a:r>
          </a:p>
          <a:p>
            <a:pPr marL="334963" eaLnBrk="1" hangingPunct="1"/>
            <a:r>
              <a:rPr lang="en-US"/>
              <a:t>An input’s type is determined by its </a:t>
            </a:r>
            <a:r>
              <a:rPr lang="en-US" b="1">
                <a:latin typeface="Lucida Console" panose="020B0609040504020204" pitchFamily="49" charset="0"/>
              </a:rPr>
              <a:t>type</a:t>
            </a:r>
            <a:r>
              <a:rPr lang="en-US" b="1"/>
              <a:t> attribute</a:t>
            </a:r>
            <a:r>
              <a:rPr lang="en-US"/>
              <a:t>. </a:t>
            </a:r>
          </a:p>
        </p:txBody>
      </p:sp>
      <p:sp>
        <p:nvSpPr>
          <p:cNvPr id="104453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D663B6A2-4243-4CA5-8EF7-2FE918EAAD10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62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04452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2DE12540-BF43-4575-A2B7-3E582396161D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62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2.11 Forms (Cont.)</a:t>
            </a:r>
          </a:p>
        </p:txBody>
      </p:sp>
      <p:sp>
        <p:nvSpPr>
          <p:cNvPr id="1064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lnSpc>
                <a:spcPct val="80000"/>
              </a:lnSpc>
              <a:buNone/>
              <a:defRPr/>
            </a:pPr>
            <a:r>
              <a:rPr lang="en-US" sz="2500" b="1" i="1" dirty="0"/>
              <a:t>Hidden Inputs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Forms can contain </a:t>
            </a:r>
            <a:r>
              <a:rPr lang="en-US" sz="2500" dirty="0">
                <a:solidFill>
                  <a:srgbClr val="0000FF"/>
                </a:solidFill>
              </a:rPr>
              <a:t>visual</a:t>
            </a:r>
            <a:r>
              <a:rPr lang="en-US" sz="2500" dirty="0"/>
              <a:t> and </a:t>
            </a:r>
            <a:r>
              <a:rPr lang="en-US" sz="2500" dirty="0">
                <a:solidFill>
                  <a:srgbClr val="0000FF"/>
                </a:solidFill>
              </a:rPr>
              <a:t>nonvisual</a:t>
            </a:r>
            <a:r>
              <a:rPr lang="en-US" sz="2500" dirty="0"/>
              <a:t> components. 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Visual components include </a:t>
            </a:r>
            <a:r>
              <a:rPr lang="en-US" sz="2500" dirty="0">
                <a:solidFill>
                  <a:srgbClr val="0000FF"/>
                </a:solidFill>
              </a:rPr>
              <a:t>clickable</a:t>
            </a:r>
            <a:r>
              <a:rPr lang="en-US" sz="2500" dirty="0"/>
              <a:t> buttons and other graphical user interface components with which users interact. 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FF"/>
                </a:solidFill>
              </a:rPr>
              <a:t>Nonvisual</a:t>
            </a:r>
            <a:r>
              <a:rPr lang="en-US" sz="2500" dirty="0"/>
              <a:t> components, called hidden inputs, store any data that you specify, such as e-mail addresses and HTML5 document file names that act as links. </a:t>
            </a:r>
          </a:p>
          <a:p>
            <a:pPr marL="109538" indent="0" eaLnBrk="1" hangingPunct="1">
              <a:lnSpc>
                <a:spcPct val="80000"/>
              </a:lnSpc>
              <a:buNone/>
              <a:defRPr/>
            </a:pPr>
            <a:endParaRPr lang="en-US" sz="2100" dirty="0"/>
          </a:p>
        </p:txBody>
      </p:sp>
      <p:sp>
        <p:nvSpPr>
          <p:cNvPr id="106501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165750AD-A76E-496F-AA97-19BD85562A7C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63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06500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E2B51BF7-AC6A-434C-B9BF-54CF7418D115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63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2.11 Forms (Cont.)</a:t>
            </a:r>
          </a:p>
        </p:txBody>
      </p:sp>
      <p:sp>
        <p:nvSpPr>
          <p:cNvPr id="1085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lnSpc>
                <a:spcPct val="80000"/>
              </a:lnSpc>
              <a:buNone/>
              <a:defRPr/>
            </a:pPr>
            <a:r>
              <a:rPr lang="en-US" sz="2500" b="1" i="1" dirty="0">
                <a:latin typeface="Lucida Console" panose="020B0609040504020204" pitchFamily="49" charset="0"/>
              </a:rPr>
              <a:t>text input </a:t>
            </a:r>
            <a:r>
              <a:rPr lang="en-US" sz="2500" b="1" i="1" dirty="0"/>
              <a:t>Element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The </a:t>
            </a:r>
            <a:r>
              <a:rPr lang="en-US" sz="2500" dirty="0">
                <a:latin typeface="Lucida Console" panose="020B0609040504020204" pitchFamily="49" charset="0"/>
              </a:rPr>
              <a:t>text</a:t>
            </a:r>
            <a:r>
              <a:rPr lang="en-US" sz="2500" dirty="0"/>
              <a:t> </a:t>
            </a:r>
            <a:r>
              <a:rPr lang="en-US" sz="2500" dirty="0">
                <a:latin typeface="Lucida Console" panose="020B0609040504020204" pitchFamily="49" charset="0"/>
              </a:rPr>
              <a:t>input</a:t>
            </a:r>
            <a:r>
              <a:rPr lang="en-US" sz="2500" dirty="0"/>
              <a:t> inserts a text field into the form, which allows the user to input data.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The </a:t>
            </a:r>
            <a:r>
              <a:rPr lang="en-US" sz="2500" dirty="0">
                <a:latin typeface="Lucida Console" panose="020B0609040504020204" pitchFamily="49" charset="0"/>
              </a:rPr>
              <a:t>label</a:t>
            </a:r>
            <a:r>
              <a:rPr lang="en-US" sz="2500" dirty="0"/>
              <a:t> element provides users with information about the input element’s purpose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The </a:t>
            </a:r>
            <a:r>
              <a:rPr lang="en-US" sz="2500" dirty="0">
                <a:latin typeface="Lucida Console" panose="020B0609040504020204" pitchFamily="49" charset="0"/>
              </a:rPr>
              <a:t>size</a:t>
            </a:r>
            <a:r>
              <a:rPr lang="en-US" sz="2500" dirty="0"/>
              <a:t> attribute specifies the number of characters visible in the text field.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Optional attribute </a:t>
            </a:r>
            <a:r>
              <a:rPr lang="en-US" sz="2500" dirty="0" err="1">
                <a:latin typeface="Lucida Console" panose="020B0609040504020204" pitchFamily="49" charset="0"/>
              </a:rPr>
              <a:t>maxlength</a:t>
            </a:r>
            <a:r>
              <a:rPr lang="en-US" sz="2500" dirty="0"/>
              <a:t> limits the number of characters input into a text field.</a:t>
            </a:r>
          </a:p>
        </p:txBody>
      </p:sp>
      <p:sp>
        <p:nvSpPr>
          <p:cNvPr id="108549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87F6759-C407-41EA-90F3-1C427BEFE113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64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08548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6C2E7AC1-ADEB-43D4-8631-A28DC359C925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64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2.11 Forms (Cont.)</a:t>
            </a:r>
          </a:p>
        </p:txBody>
      </p:sp>
      <p:sp>
        <p:nvSpPr>
          <p:cNvPr id="1105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2113" lvl="1" indent="0" eaLnBrk="1" hangingPunct="1">
              <a:lnSpc>
                <a:spcPct val="80000"/>
              </a:lnSpc>
              <a:buNone/>
            </a:pPr>
            <a:r>
              <a:rPr lang="en-US" sz="2100" b="1" i="1">
                <a:latin typeface="Lucida Console" panose="020B0609040504020204" pitchFamily="49" charset="0"/>
              </a:rPr>
              <a:t>submit</a:t>
            </a:r>
            <a:r>
              <a:rPr lang="en-US" sz="2100" b="1" i="1"/>
              <a:t> and </a:t>
            </a:r>
            <a:r>
              <a:rPr lang="en-US" sz="2100" b="1" i="1">
                <a:latin typeface="Lucida Console" panose="020B0609040504020204" pitchFamily="49" charset="0"/>
              </a:rPr>
              <a:t>reset</a:t>
            </a:r>
            <a:r>
              <a:rPr lang="en-US" sz="2100" b="1" i="1"/>
              <a:t> </a:t>
            </a:r>
            <a:r>
              <a:rPr lang="en-US" sz="2100" b="1" i="1">
                <a:latin typeface="Lucida Console" panose="020B0609040504020204" pitchFamily="49" charset="0"/>
              </a:rPr>
              <a:t>input</a:t>
            </a:r>
            <a:r>
              <a:rPr lang="en-US" sz="2100" b="1" i="1"/>
              <a:t> Elements</a:t>
            </a:r>
          </a:p>
          <a:p>
            <a:pPr marL="365125" indent="-255588" eaLnBrk="1" hangingPunct="1">
              <a:lnSpc>
                <a:spcPct val="80000"/>
              </a:lnSpc>
            </a:pPr>
            <a:r>
              <a:rPr lang="en-US" sz="2500"/>
              <a:t>The </a:t>
            </a:r>
            <a:r>
              <a:rPr lang="en-US" sz="2500" b="1">
                <a:latin typeface="Lucida Console" panose="020B0609040504020204" pitchFamily="49" charset="0"/>
              </a:rPr>
              <a:t>submit</a:t>
            </a:r>
            <a:r>
              <a:rPr lang="en-US" sz="2500">
                <a:latin typeface="Lucida Console" panose="020B0609040504020204" pitchFamily="49" charset="0"/>
              </a:rPr>
              <a:t> input </a:t>
            </a:r>
            <a:r>
              <a:rPr lang="en-US" sz="2500"/>
              <a:t>element is a button. </a:t>
            </a:r>
          </a:p>
          <a:p>
            <a:pPr marL="392113" lvl="1" indent="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100"/>
              <a:t>When the submit button is pressed, the form’s data is sent to the location specified in the form’s action attribute. </a:t>
            </a:r>
          </a:p>
          <a:p>
            <a:pPr marL="365125" indent="-255588" eaLnBrk="1" hangingPunct="1">
              <a:lnSpc>
                <a:spcPct val="80000"/>
              </a:lnSpc>
            </a:pPr>
            <a:r>
              <a:rPr lang="en-US" sz="2500"/>
              <a:t>The </a:t>
            </a:r>
            <a:r>
              <a:rPr lang="en-US" sz="2500" b="1">
                <a:latin typeface="Lucida Console" panose="020B0609040504020204" pitchFamily="49" charset="0"/>
              </a:rPr>
              <a:t>value</a:t>
            </a:r>
            <a:r>
              <a:rPr lang="en-US" sz="2500"/>
              <a:t> attribute sets the text displayed on the button. </a:t>
            </a:r>
          </a:p>
          <a:p>
            <a:pPr marL="365125" indent="-255588" eaLnBrk="1" hangingPunct="1">
              <a:lnSpc>
                <a:spcPct val="80000"/>
              </a:lnSpc>
            </a:pPr>
            <a:r>
              <a:rPr lang="en-US" sz="2500"/>
              <a:t>The </a:t>
            </a:r>
            <a:r>
              <a:rPr lang="en-US" sz="2500" b="1">
                <a:latin typeface="Lucida Console" panose="020B0609040504020204" pitchFamily="49" charset="0"/>
              </a:rPr>
              <a:t>reset</a:t>
            </a:r>
            <a:r>
              <a:rPr lang="en-US" sz="2500"/>
              <a:t> input element allows a user to reset all form elements to their default values.</a:t>
            </a:r>
          </a:p>
        </p:txBody>
      </p:sp>
      <p:sp>
        <p:nvSpPr>
          <p:cNvPr id="110597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BD4FC657-FDFB-45F4-87F9-EB7B79450977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65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10596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D9685955-BEBD-4911-BD09-AFC3A67D7A3D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65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2.11 Forms (Cont.)</a:t>
            </a:r>
          </a:p>
        </p:txBody>
      </p:sp>
      <p:sp>
        <p:nvSpPr>
          <p:cNvPr id="1126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lnSpc>
                <a:spcPct val="80000"/>
              </a:lnSpc>
              <a:buNone/>
              <a:defRPr/>
            </a:pPr>
            <a:r>
              <a:rPr lang="en-US" sz="2500" b="1" i="1" dirty="0"/>
              <a:t>Additional Form Elements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Figure 2.15 contains a form that solicits user feedback about a website.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The </a:t>
            </a:r>
            <a:r>
              <a:rPr lang="en-US" sz="2500" b="1" dirty="0" err="1">
                <a:latin typeface="Lucida Console" panose="020B0609040504020204" pitchFamily="49" charset="0"/>
              </a:rPr>
              <a:t>textarea</a:t>
            </a:r>
            <a:r>
              <a:rPr lang="en-US" sz="2500" dirty="0"/>
              <a:t> element inserts a </a:t>
            </a:r>
            <a:r>
              <a:rPr lang="en-US" sz="2500" i="1" dirty="0"/>
              <a:t>multiline text area </a:t>
            </a:r>
            <a:r>
              <a:rPr lang="en-US" sz="2500" dirty="0"/>
              <a:t>into the form. 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The number of rows is specified with the </a:t>
            </a:r>
            <a:r>
              <a:rPr lang="en-US" sz="2500" b="1" dirty="0">
                <a:latin typeface="Lucida Console" panose="020B0609040504020204" pitchFamily="49" charset="0"/>
              </a:rPr>
              <a:t>rows</a:t>
            </a:r>
            <a:r>
              <a:rPr lang="en-US" sz="2500" dirty="0"/>
              <a:t> attribute, and the number of columns (i.e., characters per line) with the </a:t>
            </a:r>
            <a:r>
              <a:rPr lang="en-US" sz="2500" b="1" dirty="0">
                <a:latin typeface="Lucida Console" panose="020B0609040504020204" pitchFamily="49" charset="0"/>
              </a:rPr>
              <a:t>cols</a:t>
            </a:r>
            <a:r>
              <a:rPr lang="en-US" sz="2500" dirty="0"/>
              <a:t> attribute. </a:t>
            </a:r>
          </a:p>
          <a:p>
            <a:pPr marL="452438" eaLnBrk="1" hangingPunct="1">
              <a:lnSpc>
                <a:spcPct val="80000"/>
              </a:lnSpc>
              <a:defRPr/>
            </a:pPr>
            <a:r>
              <a:rPr lang="en-US" sz="2500" dirty="0"/>
              <a:t>Default text can be specified in other </a:t>
            </a:r>
            <a:r>
              <a:rPr lang="en-US" sz="2500" dirty="0">
                <a:latin typeface="Lucida Console" panose="020B0609040504020204" pitchFamily="49" charset="0"/>
              </a:rPr>
              <a:t>input</a:t>
            </a:r>
            <a:r>
              <a:rPr lang="en-US" sz="2500" dirty="0"/>
              <a:t> types, such as text fields, by using the </a:t>
            </a:r>
            <a:r>
              <a:rPr lang="en-US" sz="2500" dirty="0">
                <a:latin typeface="Lucida Console" panose="020B0609040504020204" pitchFamily="49" charset="0"/>
              </a:rPr>
              <a:t>value</a:t>
            </a:r>
            <a:r>
              <a:rPr lang="en-US" sz="2500" dirty="0"/>
              <a:t> attribute.</a:t>
            </a:r>
          </a:p>
        </p:txBody>
      </p:sp>
      <p:sp>
        <p:nvSpPr>
          <p:cNvPr id="112645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68197BC4-AC08-44CF-BB28-A09FC38A93CE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66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12644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E7AA8F7E-B715-457A-B0DD-4BCC7D0F5848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66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4114800"/>
            <a:ext cx="5334000" cy="4572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690" name="Picture 1" descr="iw3htp5_02_HTML5_pt1_Page_4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96926"/>
            <a:ext cx="9982200" cy="606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2895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A11A62-34F2-B512-C6FB-6C6CC214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E5FDF-5F61-802A-ACD7-86171B07D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469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78F1C52-4770-4279-A439-318962553491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67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05600" y="90578"/>
            <a:ext cx="3810000" cy="3785652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GET and POST method in HTTP Protocol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GET method passes request parameter in URL String while POST method passes request parameter in request body.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GET request can only pass limited amount of data while POST method can pass large amount of data to server.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GET request can be bookmarked and cached unlike POST requests.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GET is mostly used for view purpose (e.g. SQL SELECT) while POST is mainly use for update purpose (e.g. SQL INSERT or UPDATE).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048000" y="4419600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1" descr="iw3htp5_02_HTML5_pt1_Page_4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978985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 (Cont…)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EC7205-4A30-C568-7B82-4DE429D7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76C2DF-60C2-5466-D510-723087210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571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383E2115-9A11-41BF-A8A6-7C7C22B9C023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68</a:t>
            </a:fld>
            <a:endParaRPr lang="en-US" sz="1400">
              <a:latin typeface="Verdana" panose="020B060403050404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800600" y="4191000"/>
            <a:ext cx="22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00800" y="5562600"/>
            <a:ext cx="152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2590800"/>
            <a:ext cx="1219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38800" y="1676400"/>
            <a:ext cx="1219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3214687" y="4648200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76600" y="3514725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1" descr="iw3htp5_02_HTML5_pt1_Page_5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9538836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 (Cont…)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2E4EF3-7EEA-4ACD-56AA-568F0736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3AC088-2C15-DB68-5535-359EA36FF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6740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01C5E838-F6B9-4AB4-B27D-BCD40040AE6E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69</a:t>
            </a:fld>
            <a:endParaRPr lang="en-US" sz="1400">
              <a:latin typeface="Verdan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257800" y="5715000"/>
            <a:ext cx="228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2.3 First HTML5 Example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-109538" eaLnBrk="1" hangingPunct="1">
              <a:buNone/>
            </a:pPr>
            <a:r>
              <a:rPr lang="en-US" b="1" i="1"/>
              <a:t>Document Type Declaration</a:t>
            </a:r>
          </a:p>
          <a:p>
            <a:pPr marL="109538" indent="-109538" eaLnBrk="1" hangingPunct="1"/>
            <a:r>
              <a:rPr lang="en-US"/>
              <a:t>The </a:t>
            </a:r>
            <a:r>
              <a:rPr lang="en-US" b="1">
                <a:solidFill>
                  <a:srgbClr val="000099"/>
                </a:solidFill>
              </a:rPr>
              <a:t>document type declaration </a:t>
            </a:r>
            <a:r>
              <a:rPr lang="en-US">
                <a:solidFill>
                  <a:srgbClr val="000099"/>
                </a:solidFill>
              </a:rPr>
              <a:t>(</a:t>
            </a:r>
            <a:r>
              <a:rPr lang="en-US" b="1">
                <a:solidFill>
                  <a:srgbClr val="000099"/>
                </a:solidFill>
              </a:rPr>
              <a:t>DOCTYPE</a:t>
            </a:r>
            <a:r>
              <a:rPr lang="en-US"/>
              <a:t>) is required in HTML5 documents so that browsers render the page in standards mode. </a:t>
            </a:r>
          </a:p>
        </p:txBody>
      </p:sp>
      <p:sp>
        <p:nvSpPr>
          <p:cNvPr id="21508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7F7380B-1AA8-4B38-9366-3996AE2CDDBD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124200" y="3886200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762" name="Picture 1" descr="iw3htp5_02_HTML5_pt1_Page_5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 (Cont…)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A2050-B6EB-A63F-9EE2-4D3B6BB9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4E138D-7F1F-BE48-49C1-0AAC21D4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7764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E75985A-B023-4642-A0D6-8221683DE04B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70</a:t>
            </a:fld>
            <a:endParaRPr lang="en-US" sz="1400">
              <a:latin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0" y="5257800"/>
            <a:ext cx="22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 descr="iw3htp5_02_HTML5_pt1_Page_5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 (Cont…)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0037B3-B498-604C-DC5B-75B4C38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E6C20E-09E1-36C5-16B1-29227B3BD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8788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1D32F2C-4CDC-484C-8F89-74FD833310B7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71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 descr="iw3htp5_02_HTML5_pt1_Page_5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1"/>
            <a:ext cx="9525000" cy="578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EXAMPLE-Output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93493E-FAA9-3EB0-B362-A77D4A84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B7EF75-2FF0-471B-7A48-9F3BF5C9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981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A89AE58B-44A2-4A1D-9EE6-C5E69446B086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72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2.11 Forms (Cont.)</a:t>
            </a:r>
          </a:p>
        </p:txBody>
      </p:sp>
      <p:sp>
        <p:nvSpPr>
          <p:cNvPr id="1208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90000"/>
              </a:lnSpc>
            </a:pPr>
            <a:r>
              <a:rPr lang="en-US"/>
              <a:t>The </a:t>
            </a:r>
            <a:r>
              <a:rPr lang="en-US">
                <a:latin typeface="Lucida Console" panose="020B0609040504020204" pitchFamily="49" charset="0"/>
              </a:rPr>
              <a:t>password</a:t>
            </a:r>
            <a:r>
              <a:rPr lang="en-US"/>
              <a:t> input inserts a password box into a form.</a:t>
            </a:r>
          </a:p>
          <a:p>
            <a:pPr marL="620713" lvl="1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/>
              <a:t>Allows users to enter sensitive information, such as credit card numbers and passwords, by “masking” the information input with another character, usually asterisks.</a:t>
            </a:r>
          </a:p>
          <a:p>
            <a:pPr marL="620713" lvl="1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/>
              <a:t>The actual value input is sent to the web server, not the asterisks that mask the input.</a:t>
            </a:r>
          </a:p>
        </p:txBody>
      </p:sp>
      <p:sp>
        <p:nvSpPr>
          <p:cNvPr id="120837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82B3EE08-1267-435E-9FA2-A9D9CD6353AF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73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767C2FEC-6EE7-416C-9EED-6D61379D0B86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73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2.11 Forms (Cont.)</a:t>
            </a:r>
          </a:p>
        </p:txBody>
      </p:sp>
      <p:sp>
        <p:nvSpPr>
          <p:cNvPr id="1228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</a:pPr>
            <a:r>
              <a:rPr lang="en-US" sz="2500"/>
              <a:t>The </a:t>
            </a:r>
            <a:r>
              <a:rPr lang="en-US" sz="2500">
                <a:latin typeface="Lucida Console" panose="020B0609040504020204" pitchFamily="49" charset="0"/>
              </a:rPr>
              <a:t>checkbox</a:t>
            </a:r>
            <a:r>
              <a:rPr lang="en-US" sz="2500"/>
              <a:t> input element enables users to select and option.</a:t>
            </a:r>
          </a:p>
          <a:p>
            <a:pPr marL="620713" lvl="1" indent="-2286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100"/>
              <a:t>When the </a:t>
            </a:r>
            <a:r>
              <a:rPr lang="en-US" sz="2100">
                <a:latin typeface="Lucida Console" panose="020B0609040504020204" pitchFamily="49" charset="0"/>
              </a:rPr>
              <a:t>checkbox</a:t>
            </a:r>
            <a:r>
              <a:rPr lang="en-US" sz="2100"/>
              <a:t> is selected, a check mark appears in the </a:t>
            </a:r>
            <a:r>
              <a:rPr lang="en-US" sz="2100">
                <a:latin typeface="Lucida Console" panose="020B0609040504020204" pitchFamily="49" charset="0"/>
              </a:rPr>
              <a:t>checkbox</a:t>
            </a:r>
            <a:r>
              <a:rPr lang="en-US" sz="2100"/>
              <a:t> . Otherwise, the checkbox is empty</a:t>
            </a:r>
          </a:p>
          <a:p>
            <a:pPr marL="620713" lvl="1" indent="-2286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100">
                <a:latin typeface="Lucida Console" panose="020B0609040504020204" pitchFamily="49" charset="0"/>
              </a:rPr>
              <a:t>checkbox</a:t>
            </a:r>
            <a:r>
              <a:rPr lang="en-US" sz="2100"/>
              <a:t>es can be used individually and in groups. </a:t>
            </a:r>
            <a:r>
              <a:rPr lang="en-US" sz="2100">
                <a:latin typeface="Lucida Console" panose="020B0609040504020204" pitchFamily="49" charset="0"/>
              </a:rPr>
              <a:t>checkbox</a:t>
            </a:r>
            <a:r>
              <a:rPr lang="en-US" sz="2100"/>
              <a:t>es that are part of the same group have the same name</a:t>
            </a:r>
          </a:p>
          <a:p>
            <a:pPr marL="365125" indent="-255588" eaLnBrk="1" hangingPunct="1">
              <a:lnSpc>
                <a:spcPct val="80000"/>
              </a:lnSpc>
            </a:pPr>
            <a:r>
              <a:rPr lang="en-US" sz="2500">
                <a:latin typeface="Lucida Console" panose="020B0609040504020204" pitchFamily="49" charset="0"/>
              </a:rPr>
              <a:t>radio</a:t>
            </a:r>
            <a:r>
              <a:rPr lang="en-US" sz="2500"/>
              <a:t> buttons are similar to</a:t>
            </a:r>
            <a:r>
              <a:rPr lang="en-US" sz="2500">
                <a:latin typeface="Lucida Console" panose="020B0609040504020204" pitchFamily="49" charset="0"/>
              </a:rPr>
              <a:t> checkbox</a:t>
            </a:r>
            <a:r>
              <a:rPr lang="en-US" sz="2500"/>
              <a:t>es, except that only one radio button in a group can be selected at any time.</a:t>
            </a:r>
          </a:p>
          <a:p>
            <a:pPr marL="620713" lvl="1" indent="-2286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100"/>
              <a:t>All radio buttons in a group have the same name attribute but different value attributes.</a:t>
            </a:r>
          </a:p>
          <a:p>
            <a:pPr marL="365125" indent="-255588" eaLnBrk="1" hangingPunct="1">
              <a:lnSpc>
                <a:spcPct val="80000"/>
              </a:lnSpc>
            </a:pPr>
            <a:r>
              <a:rPr lang="en-US" sz="2500"/>
              <a:t>The </a:t>
            </a:r>
            <a:r>
              <a:rPr lang="en-US" sz="2500">
                <a:latin typeface="Lucida Console" panose="020B0609040504020204" pitchFamily="49" charset="0"/>
              </a:rPr>
              <a:t>select</a:t>
            </a:r>
            <a:r>
              <a:rPr lang="en-US" sz="2500"/>
              <a:t> input provides a drop-down list of items.</a:t>
            </a:r>
          </a:p>
          <a:p>
            <a:pPr marL="620713" lvl="1" indent="-2286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100"/>
              <a:t>The </a:t>
            </a:r>
            <a:r>
              <a:rPr lang="en-US" sz="2100">
                <a:latin typeface="Lucida Console" panose="020B0609040504020204" pitchFamily="49" charset="0"/>
              </a:rPr>
              <a:t>name</a:t>
            </a:r>
            <a:r>
              <a:rPr lang="en-US" sz="2100"/>
              <a:t> attribute identifies the drop-down list.</a:t>
            </a:r>
          </a:p>
          <a:p>
            <a:pPr marL="620713" lvl="1" indent="-22860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100"/>
              <a:t>The </a:t>
            </a:r>
            <a:r>
              <a:rPr lang="en-US" sz="2100">
                <a:latin typeface="Lucida Console" panose="020B0609040504020204" pitchFamily="49" charset="0"/>
              </a:rPr>
              <a:t>option</a:t>
            </a:r>
            <a:r>
              <a:rPr lang="en-US" sz="2100"/>
              <a:t> element adds items to the drop-down list.</a:t>
            </a:r>
          </a:p>
        </p:txBody>
      </p:sp>
      <p:sp>
        <p:nvSpPr>
          <p:cNvPr id="122885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356D52B-7B78-445D-87FD-EFC43691D497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74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22884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C9E8708D-655D-4607-B5E5-18541011A48D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74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2.12 Internal Linking</a:t>
            </a:r>
          </a:p>
        </p:txBody>
      </p:sp>
      <p:sp>
        <p:nvSpPr>
          <p:cNvPr id="1249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5125" indent="-255588" eaLnBrk="1" hangingPunct="1"/>
            <a:r>
              <a:rPr lang="en-US"/>
              <a:t>The </a:t>
            </a:r>
            <a:r>
              <a:rPr lang="en-US">
                <a:latin typeface="Lucida Console" panose="020B0609040504020204" pitchFamily="49" charset="0"/>
              </a:rPr>
              <a:t>a</a:t>
            </a:r>
            <a:r>
              <a:rPr lang="en-US"/>
              <a:t> tag can be used to link to another section of the same document by specifying the element’s </a:t>
            </a:r>
            <a:r>
              <a:rPr lang="en-US">
                <a:latin typeface="Lucida Console" panose="020B0609040504020204" pitchFamily="49" charset="0"/>
              </a:rPr>
              <a:t>id </a:t>
            </a:r>
            <a:r>
              <a:rPr lang="en-US"/>
              <a:t>as the link’s </a:t>
            </a:r>
            <a:r>
              <a:rPr lang="en-US">
                <a:latin typeface="Lucida Console" panose="020B0609040504020204" pitchFamily="49" charset="0"/>
              </a:rPr>
              <a:t>href</a:t>
            </a:r>
            <a:r>
              <a:rPr lang="en-US"/>
              <a:t>.</a:t>
            </a:r>
          </a:p>
          <a:p>
            <a:pPr marL="365125" indent="-255588" eaLnBrk="1" hangingPunct="1"/>
            <a:r>
              <a:rPr lang="en-US"/>
              <a:t>To link internally to an element with its </a:t>
            </a:r>
            <a:r>
              <a:rPr lang="en-US">
                <a:latin typeface="Lucida Console" panose="020B0609040504020204" pitchFamily="49" charset="0"/>
              </a:rPr>
              <a:t>id</a:t>
            </a:r>
            <a:r>
              <a:rPr lang="en-US"/>
              <a:t> attribute set, use the syntax </a:t>
            </a:r>
            <a:r>
              <a:rPr lang="en-US" i="1">
                <a:solidFill>
                  <a:srgbClr val="0000FF"/>
                </a:solidFill>
              </a:rPr>
              <a:t>#id</a:t>
            </a:r>
            <a:r>
              <a:rPr lang="en-US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124933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A1A4191F-84EB-4D5A-B20F-3BE961BF6FF8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75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F95E39F5-774F-42D4-8481-C036E50CC416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75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1" descr="iw3htp5_02_HTML5_pt1_Page_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685800"/>
            <a:ext cx="97885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936092-1B17-049A-C268-1BD44834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F5DB6E-6714-56F3-4400-467A2E7D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6980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2B3D8A36-253C-4206-BDD9-31EE7409809C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76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 descr="iw3htp5_02_HTML5_pt1_Page_5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4" y="1066800"/>
            <a:ext cx="9539287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08E97-15F2-B323-D77F-FDC648A8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A44903-991E-7736-3D40-A2F5B015F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8004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B9A8C190-CBD1-4221-BCF4-7B693D6869DC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77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1" descr="iw3htp5_02_HTML5_pt1_Page_5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 (Cont…)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F4BC6A-2BE5-28CF-BA0E-09FD7587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2E0C92-10EF-EB9E-0182-DE69E4545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9028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91318E89-855F-44B9-B5E3-C328AA47CC34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78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1" descr="iw3htp5_02_HTML5_pt1_Page_5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EXAMPLE- 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6A7EA-7A49-8B08-6030-DE9F8734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79FD88-A977-433B-07D5-B868C07D3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005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38576078-EAF3-4399-B262-08A2B255DB74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79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2.3 First HTML5 Example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-109538" eaLnBrk="1" hangingPunct="1">
              <a:buNone/>
            </a:pPr>
            <a:r>
              <a:rPr lang="en-US" b="1" i="1">
                <a:solidFill>
                  <a:srgbClr val="000099"/>
                </a:solidFill>
              </a:rPr>
              <a:t>Comments</a:t>
            </a:r>
          </a:p>
          <a:p>
            <a:pPr marL="109538" indent="-109538" eaLnBrk="1" hangingPunct="1"/>
            <a:r>
              <a:rPr lang="en-US"/>
              <a:t> Insert comments in your HTML5 markup to improve readability and describe the content of a document. </a:t>
            </a:r>
          </a:p>
          <a:p>
            <a:pPr marL="109538" indent="-109538" eaLnBrk="1" hangingPunct="1"/>
            <a:endParaRPr lang="en-US"/>
          </a:p>
          <a:p>
            <a:pPr marL="109538" indent="-109538" eaLnBrk="1" hangingPunct="1"/>
            <a:r>
              <a:rPr lang="en-US"/>
              <a:t> The browser ignores comments when your document is rendered. </a:t>
            </a:r>
          </a:p>
          <a:p>
            <a:pPr marL="109538" indent="-109538" eaLnBrk="1" hangingPunct="1"/>
            <a:endParaRPr lang="en-US"/>
          </a:p>
          <a:p>
            <a:pPr marL="109538" indent="-109538" eaLnBrk="1" hangingPunct="1"/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Comments</a:t>
            </a:r>
            <a:r>
              <a:rPr lang="en-US"/>
              <a:t> </a:t>
            </a:r>
            <a:r>
              <a:rPr lang="en-US">
                <a:solidFill>
                  <a:srgbClr val="000099"/>
                </a:solidFill>
              </a:rPr>
              <a:t>start with </a:t>
            </a:r>
            <a:r>
              <a:rPr lang="en-US" b="1">
                <a:solidFill>
                  <a:srgbClr val="0000FF"/>
                </a:solidFill>
                <a:latin typeface="Lucida Console" panose="020B0609040504020204" pitchFamily="49" charset="0"/>
              </a:rPr>
              <a:t>&lt;!--</a:t>
            </a:r>
            <a:r>
              <a:rPr lang="en-US" b="1">
                <a:solidFill>
                  <a:srgbClr val="0000FF"/>
                </a:solidFill>
              </a:rPr>
              <a:t> and end with </a:t>
            </a:r>
            <a:r>
              <a:rPr lang="en-US" b="1">
                <a:solidFill>
                  <a:srgbClr val="0000FF"/>
                </a:solidFill>
                <a:latin typeface="Lucida Console" panose="020B0609040504020204" pitchFamily="49" charset="0"/>
              </a:rPr>
              <a:t>--&gt;</a:t>
            </a:r>
            <a:r>
              <a:rPr lang="en-US" b="1">
                <a:solidFill>
                  <a:srgbClr val="0000FF"/>
                </a:solidFill>
              </a:rPr>
              <a:t>.</a:t>
            </a:r>
            <a:r>
              <a:rPr lang="en-US">
                <a:solidFill>
                  <a:srgbClr val="000099"/>
                </a:solidFill>
              </a:rPr>
              <a:t> </a:t>
            </a:r>
          </a:p>
        </p:txBody>
      </p:sp>
      <p:sp>
        <p:nvSpPr>
          <p:cNvPr id="23556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A6F58157-CDB6-441A-BBC6-A365D21A1D14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8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1" descr="iw3htp5_02_HTML5_pt1_Page_6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EXAMPLE-Output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090C8-6390-D113-15AF-196A7CE8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5DF031-34C4-90B6-EFB2-EAC7612B0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107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B167D2C4-84F9-4193-BCF2-1299304C3312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80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2.13 </a:t>
            </a: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 pitchFamily="49" charset="0"/>
              </a:rPr>
              <a:t>meta</a:t>
            </a: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Elements</a:t>
            </a:r>
          </a:p>
        </p:txBody>
      </p:sp>
      <p:sp>
        <p:nvSpPr>
          <p:cNvPr id="1320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5125" indent="-255588" eaLnBrk="1" hangingPunct="1"/>
            <a:r>
              <a:rPr lang="en-US"/>
              <a:t>One way that search engines catalog pages is by reading the </a:t>
            </a:r>
            <a:r>
              <a:rPr lang="en-US">
                <a:latin typeface="Lucida Console" panose="020B0609040504020204" pitchFamily="49" charset="0"/>
              </a:rPr>
              <a:t>meta</a:t>
            </a:r>
            <a:r>
              <a:rPr lang="en-US"/>
              <a:t> element’s contents. 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Lucida Console" panose="020B0609040504020204" pitchFamily="49" charset="0"/>
              </a:rPr>
              <a:t>name</a:t>
            </a:r>
            <a:r>
              <a:rPr lang="en-US"/>
              <a:t> attribute identifies the type of </a:t>
            </a:r>
            <a:r>
              <a:rPr lang="en-US">
                <a:latin typeface="Lucida Console" panose="020B0609040504020204" pitchFamily="49" charset="0"/>
              </a:rPr>
              <a:t>meta</a:t>
            </a:r>
            <a:r>
              <a:rPr lang="en-US"/>
              <a:t> element</a:t>
            </a:r>
          </a:p>
          <a:p>
            <a:pPr marL="620713" lvl="1" indent="-228600" eaLnBrk="1" hangingPunct="1">
              <a:buFont typeface="Wingdings" panose="05000000000000000000" pitchFamily="2" charset="2"/>
              <a:buChar char="§"/>
            </a:pPr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Lucida Console" panose="020B0609040504020204" pitchFamily="49" charset="0"/>
              </a:rPr>
              <a:t>content</a:t>
            </a:r>
            <a:r>
              <a:rPr lang="en-US"/>
              <a:t> attribute </a:t>
            </a:r>
          </a:p>
          <a:p>
            <a:pPr marL="858838" lvl="2" eaLnBrk="1" hangingPunct="1"/>
            <a:r>
              <a:rPr lang="en-US"/>
              <a:t>Of a </a:t>
            </a:r>
            <a:r>
              <a:rPr lang="en-US">
                <a:solidFill>
                  <a:srgbClr val="0000FF"/>
                </a:solidFill>
                <a:latin typeface="Lucida Console" panose="020B0609040504020204" pitchFamily="49" charset="0"/>
              </a:rPr>
              <a:t>keywords</a:t>
            </a:r>
            <a:r>
              <a:rPr lang="en-US">
                <a:latin typeface="Lucida Console" panose="020B0609040504020204" pitchFamily="49" charset="0"/>
              </a:rPr>
              <a:t> meta</a:t>
            </a:r>
            <a:r>
              <a:rPr lang="en-US"/>
              <a:t> element: provides search engines with a list of words that describe a page, which are compared with words in search requests</a:t>
            </a:r>
          </a:p>
          <a:p>
            <a:pPr marL="858838" lvl="2" eaLnBrk="1" hangingPunct="1"/>
            <a:r>
              <a:rPr lang="en-US"/>
              <a:t>Of a </a:t>
            </a:r>
            <a:r>
              <a:rPr lang="en-US">
                <a:solidFill>
                  <a:srgbClr val="0000FF"/>
                </a:solidFill>
                <a:latin typeface="Lucida Console" panose="020B0609040504020204" pitchFamily="49" charset="0"/>
              </a:rPr>
              <a:t>description</a:t>
            </a:r>
            <a:r>
              <a:rPr lang="en-US">
                <a:latin typeface="Lucida Console" panose="020B0609040504020204" pitchFamily="49" charset="0"/>
              </a:rPr>
              <a:t> meta</a:t>
            </a:r>
            <a:r>
              <a:rPr lang="en-US"/>
              <a:t> element: provides a three- to four-line description of a site in sentence form, used by search engines to catalog your site. This text is sometimes displayed as part of the search result</a:t>
            </a:r>
          </a:p>
        </p:txBody>
      </p:sp>
      <p:sp>
        <p:nvSpPr>
          <p:cNvPr id="132101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B60D821C-1B53-4EE5-A54E-67C874274C3D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81</a:t>
            </a:fld>
            <a:endParaRPr lang="en-US" sz="1400">
              <a:latin typeface="Verdana" panose="020B0604030504040204" pitchFamily="34" charset="0"/>
            </a:endParaRPr>
          </a:p>
        </p:txBody>
      </p:sp>
      <p:sp>
        <p:nvSpPr>
          <p:cNvPr id="132100" name="Slide Number Placeholder 3"/>
          <p:cNvSpPr txBox="1">
            <a:spLocks noGrp="1"/>
          </p:cNvSpPr>
          <p:nvPr/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FontTx/>
              <a:buNone/>
            </a:pPr>
            <a:fld id="{31878712-DFA9-492B-AFF7-D4E7F85D5157}" type="slidenum">
              <a:rPr lang="en-US" sz="1200"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spcAft>
                  <a:spcPct val="25000"/>
                </a:spcAft>
                <a:buClr>
                  <a:schemeClr val="tx1"/>
                </a:buClr>
                <a:buFontTx/>
                <a:buNone/>
              </a:pPr>
              <a:t>81</a:t>
            </a:fld>
            <a:endParaRPr lang="en-US" sz="12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3243264"/>
            <a:ext cx="5943600" cy="1905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146" name="Picture 1" descr="iw3htp5_02_HTML5_pt1_Page_6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990600"/>
            <a:ext cx="10291763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6A2A15-2B99-84B8-D2B7-A8D37DA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B6463-BFBC-CA36-6B5E-DB48A653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4148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9A32A23E-67E3-43A3-9070-8BAC9A5B5397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82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1" descr="iw3htp5_02_HTML5_pt1_Page_6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9" y="884238"/>
            <a:ext cx="10291762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 (Cont…)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08194E-FB91-C35F-BABC-5A16B2A6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618B2E-E22C-456E-FF9B-12F8A372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5172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E3F71F2-729C-42A4-A60E-89DBD3A82F78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83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1" descr="iw3htp5_02_HTML5_pt1_Page_6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0651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1828800" y="304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sz="3200" b="1">
                <a:solidFill>
                  <a:srgbClr val="0000FF"/>
                </a:solidFill>
                <a:latin typeface="Verdana" panose="020B0604030504040204" pitchFamily="34" charset="0"/>
              </a:rPr>
              <a:t>EXAMPLE (Cont…)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846D0-C8D7-6523-8206-8226BB33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624935-395E-7C29-984E-F8489A3EF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6196" name="Slide Number Placeholder 2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8E95AA5-188B-4D3F-890C-395618C0F508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84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More element in HTML5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24004-30A9-D753-EE5F-93C3B1DFC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7219" name="Slide Number Placeholder 3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3179B290-ED4F-4587-878E-5F94578185D6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85</a:t>
            </a:fld>
            <a:endParaRPr lang="en-US" sz="1400">
              <a:latin typeface="Verdana" panose="020B060403050404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981200" y="609600"/>
          <a:ext cx="8229600" cy="620712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542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6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Tag</a:t>
                      </a:r>
                      <a:endParaRPr lang="en-US" sz="14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&lt;article&gt;</a:t>
                      </a:r>
                      <a:endParaRPr lang="en-US" sz="14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an article in a document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&lt;aside&gt;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content aside from the page content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&lt;bdi&gt;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Isolates a part of text that might be formatted in a different direction from other text outside it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&lt;details&gt;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additional details that the user can view or hide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&lt;dialog&gt;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Defines a dialog box or window</a:t>
                      </a:r>
                      <a:endParaRPr lang="en-US" sz="14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&lt;figcaption&gt;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 caption for a &lt;figure&gt; element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&lt;figure&gt;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Defines self-contained content</a:t>
                      </a:r>
                      <a:endParaRPr lang="en-US" sz="14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&lt;footer&gt;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 footer for a document or section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&lt;header&gt;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Defines a header for a document or section</a:t>
                      </a:r>
                      <a:endParaRPr lang="en-US" sz="14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&lt;main&gt;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the main content of a document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&lt;mark&gt;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marked/highlighted text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8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&lt;menuitem&gt; 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 command/menu item that the user can invoke from a popup menu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&lt;meter&gt;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 scalar measurement within a known range (a gauge)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&lt;nav&gt;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navigation links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&lt;progress&gt;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Represents the progress of a task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&lt;rp&gt;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what to show in browsers that do not support ruby annotations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58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&lt;rt&gt;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an explanation/pronunciation of characters (for East Asian typography)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&lt;ruby&gt;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 ruby annotation (for East Asian typography)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&lt;section&gt;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 section in a document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&lt;summary&gt;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 visible heading for a &lt;details&gt; element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&lt;time&gt;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Defines a date/time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29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&lt;wbr&gt;</a:t>
                      </a:r>
                      <a:endParaRPr lang="en-US" sz="14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Defines a possible line-break</a:t>
                      </a:r>
                      <a:endParaRPr lang="en-US" sz="14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947" marR="46947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1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2.3 First HTML5 Example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-109538" eaLnBrk="1" hangingPunct="1">
              <a:lnSpc>
                <a:spcPct val="80000"/>
              </a:lnSpc>
              <a:buNone/>
            </a:pPr>
            <a:r>
              <a:rPr lang="en-US" sz="2200" b="1" i="1" dirty="0">
                <a:solidFill>
                  <a:srgbClr val="0000FF"/>
                </a:solidFill>
                <a:latin typeface="Lucida Console" panose="020B0609040504020204" pitchFamily="49" charset="0"/>
              </a:rPr>
              <a:t>html</a:t>
            </a:r>
            <a:r>
              <a:rPr lang="en-US" sz="2200" b="1" i="1" dirty="0">
                <a:solidFill>
                  <a:srgbClr val="0000FF"/>
                </a:solidFill>
              </a:rPr>
              <a:t>, </a:t>
            </a:r>
            <a:r>
              <a:rPr lang="en-US" sz="2200" b="1" i="1" dirty="0">
                <a:solidFill>
                  <a:srgbClr val="0000FF"/>
                </a:solidFill>
                <a:latin typeface="Lucida Console" panose="020B0609040504020204" pitchFamily="49" charset="0"/>
              </a:rPr>
              <a:t>head</a:t>
            </a:r>
            <a:r>
              <a:rPr lang="en-US" sz="2200" b="1" i="1" dirty="0">
                <a:solidFill>
                  <a:srgbClr val="0000FF"/>
                </a:solidFill>
              </a:rPr>
              <a:t> and </a:t>
            </a:r>
            <a:r>
              <a:rPr lang="en-US" sz="2200" b="1" i="1" dirty="0">
                <a:solidFill>
                  <a:srgbClr val="0000FF"/>
                </a:solidFill>
                <a:latin typeface="Lucida Console" panose="020B0609040504020204" pitchFamily="49" charset="0"/>
              </a:rPr>
              <a:t>body</a:t>
            </a:r>
            <a:r>
              <a:rPr lang="en-US" sz="2200" b="1" i="1" dirty="0">
                <a:solidFill>
                  <a:srgbClr val="0000FF"/>
                </a:solidFill>
              </a:rPr>
              <a:t> Elements</a:t>
            </a:r>
          </a:p>
          <a:p>
            <a:pPr marL="109538" indent="-109538" eaLnBrk="1" hangingPunct="1">
              <a:lnSpc>
                <a:spcPct val="80000"/>
              </a:lnSpc>
              <a:buNone/>
            </a:pPr>
            <a:endParaRPr lang="en-US" sz="2200" b="1" i="1" dirty="0">
              <a:solidFill>
                <a:srgbClr val="0000FF"/>
              </a:solidFill>
            </a:endParaRPr>
          </a:p>
          <a:p>
            <a:pPr marL="109538" indent="-109538" eaLnBrk="1" hangingPunct="1">
              <a:lnSpc>
                <a:spcPct val="80000"/>
              </a:lnSpc>
            </a:pPr>
            <a:r>
              <a:rPr lang="en-US" sz="2200" dirty="0"/>
              <a:t>HTML5 markup contains text (</a:t>
            </a:r>
            <a:r>
              <a:rPr lang="en-US" sz="2200" dirty="0">
                <a:solidFill>
                  <a:srgbClr val="000099"/>
                </a:solidFill>
              </a:rPr>
              <a:t>and images, graphics, animations, audios and videos)</a:t>
            </a:r>
            <a:r>
              <a:rPr lang="en-US" sz="2200" dirty="0"/>
              <a:t> that represents the content of a document and </a:t>
            </a:r>
            <a:r>
              <a:rPr lang="en-US" sz="2200" dirty="0">
                <a:solidFill>
                  <a:srgbClr val="0000FF"/>
                </a:solidFill>
              </a:rPr>
              <a:t>elements</a:t>
            </a:r>
            <a:r>
              <a:rPr lang="en-US" sz="2200" dirty="0"/>
              <a:t> that specify a document’s </a:t>
            </a:r>
            <a:r>
              <a:rPr lang="en-US" sz="2200" i="1" dirty="0"/>
              <a:t>structure</a:t>
            </a:r>
            <a:r>
              <a:rPr lang="en-US" sz="2200" dirty="0"/>
              <a:t> and </a:t>
            </a:r>
            <a:r>
              <a:rPr lang="en-US" sz="2200" i="1" dirty="0"/>
              <a:t>meaning</a:t>
            </a:r>
            <a:r>
              <a:rPr lang="en-US" sz="2200" dirty="0"/>
              <a:t>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sz="17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700" dirty="0"/>
              <a:t>The </a:t>
            </a:r>
            <a:r>
              <a:rPr lang="en-US" sz="1700" dirty="0">
                <a:solidFill>
                  <a:srgbClr val="0000FF"/>
                </a:solidFill>
                <a:latin typeface="Lucida Console" panose="020B0609040504020204" pitchFamily="49" charset="0"/>
              </a:rPr>
              <a:t>html</a:t>
            </a:r>
            <a:r>
              <a:rPr lang="en-US" sz="1700" dirty="0"/>
              <a:t> element </a:t>
            </a:r>
            <a:r>
              <a:rPr lang="en-US" sz="1700" i="1" dirty="0"/>
              <a:t>encloses</a:t>
            </a:r>
            <a:r>
              <a:rPr lang="en-US" sz="1700" dirty="0"/>
              <a:t> the head section (represented by the head element) and the body section (represented by the body element).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sz="17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700" dirty="0"/>
              <a:t>The </a:t>
            </a:r>
            <a:r>
              <a:rPr lang="en-US" sz="17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head</a:t>
            </a:r>
            <a:r>
              <a:rPr lang="en-US" sz="1700" b="1" dirty="0">
                <a:solidFill>
                  <a:srgbClr val="0000FF"/>
                </a:solidFill>
              </a:rPr>
              <a:t> section</a:t>
            </a:r>
            <a:r>
              <a:rPr lang="en-US" sz="1700" b="1" dirty="0"/>
              <a:t> </a:t>
            </a:r>
            <a:r>
              <a:rPr lang="en-US" sz="1700" dirty="0"/>
              <a:t>contains information about the HTML5 document, such as the character set (</a:t>
            </a:r>
            <a:r>
              <a:rPr lang="en-US" sz="1700" dirty="0">
                <a:latin typeface="Lucida Console" panose="020B0609040504020204" pitchFamily="49" charset="0"/>
              </a:rPr>
              <a:t>UTF-8</a:t>
            </a:r>
            <a:r>
              <a:rPr lang="en-US" sz="1700" dirty="0"/>
              <a:t>, the most popular character-encoding scheme for the web) that the page use—which helps the browser determine how to render the content—and the </a:t>
            </a:r>
            <a:r>
              <a:rPr lang="en-US" sz="1700" b="1" dirty="0"/>
              <a:t>title</a:t>
            </a:r>
            <a:r>
              <a:rPr lang="en-US" sz="1700" dirty="0"/>
              <a:t>.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sz="17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700" dirty="0"/>
              <a:t>The </a:t>
            </a:r>
            <a:r>
              <a:rPr lang="en-US" sz="1700" b="1" dirty="0">
                <a:solidFill>
                  <a:srgbClr val="0000FF"/>
                </a:solidFill>
              </a:rPr>
              <a:t>head</a:t>
            </a:r>
            <a:r>
              <a:rPr lang="en-US" sz="1700" dirty="0"/>
              <a:t> section also can contain special document-formatting instructions called </a:t>
            </a:r>
            <a:r>
              <a:rPr lang="en-US" sz="1700" b="1" dirty="0">
                <a:solidFill>
                  <a:srgbClr val="0000FF"/>
                </a:solidFill>
              </a:rPr>
              <a:t>CSS3 style sheets</a:t>
            </a:r>
            <a:r>
              <a:rPr lang="en-US" sz="1700" b="1" dirty="0"/>
              <a:t> </a:t>
            </a:r>
            <a:r>
              <a:rPr lang="en-US" sz="1700" dirty="0"/>
              <a:t>and client-side programs called scripts for creating dynamic web pages.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sz="17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700" dirty="0"/>
              <a:t>The </a:t>
            </a:r>
            <a:r>
              <a:rPr lang="en-US" sz="1700" b="1" dirty="0">
                <a:solidFill>
                  <a:srgbClr val="0000FF"/>
                </a:solidFill>
              </a:rPr>
              <a:t>body section</a:t>
            </a:r>
            <a:r>
              <a:rPr lang="en-US" sz="1700" b="1" dirty="0"/>
              <a:t> </a:t>
            </a:r>
            <a:r>
              <a:rPr lang="en-US" sz="1700" dirty="0"/>
              <a:t>contains the page’s content, which the browser displays when the user visits the web page.</a:t>
            </a:r>
          </a:p>
        </p:txBody>
      </p:sp>
      <p:sp>
        <p:nvSpPr>
          <p:cNvPr id="25604" name="Slide Number Placeholder 1"/>
          <p:cNvSpPr>
            <a:spLocks noGrp="1"/>
          </p:cNvSpPr>
          <p:nvPr>
            <p:ph type="sldNum" sz="quarter" idx="12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52081CD-D074-4C1C-8E66-8C01F8830E2A}" type="slidenum">
              <a:rPr lang="en-US" sz="1400">
                <a:latin typeface="Verdana" panose="020B0604030504040204" pitchFamily="34" charset="0"/>
              </a:rPr>
              <a:pPr algn="r">
                <a:spcBef>
                  <a:spcPct val="0"/>
                </a:spcBef>
                <a:buFontTx/>
                <a:buNone/>
              </a:pPr>
              <a:t>9</a:t>
            </a:fld>
            <a:endParaRPr 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_teaching_1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_teaching_1" id="{843C39B4-B1AC-4EB3-AC17-7EE6CEF71643}" vid="{AD10A9A1-DCBF-4829-9A62-77DD2E71B5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theme_teaching_1</Template>
  <TotalTime>3192</TotalTime>
  <Words>3435</Words>
  <Application>Microsoft Office PowerPoint</Application>
  <PresentationFormat>Widescreen</PresentationFormat>
  <Paragraphs>491</Paragraphs>
  <Slides>85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Georgia</vt:lpstr>
      <vt:lpstr>Lucida Console</vt:lpstr>
      <vt:lpstr>Times New Roman</vt:lpstr>
      <vt:lpstr>Verdana</vt:lpstr>
      <vt:lpstr>Wingdings</vt:lpstr>
      <vt:lpstr>theme_teaching_1</vt:lpstr>
      <vt:lpstr>Web Database Programming</vt:lpstr>
      <vt:lpstr>References</vt:lpstr>
      <vt:lpstr>Chapter 2 Introduction to HTML5</vt:lpstr>
      <vt:lpstr>Topics</vt:lpstr>
      <vt:lpstr>2.1 Introduction</vt:lpstr>
      <vt:lpstr>2.3 First HTML5 Example</vt:lpstr>
      <vt:lpstr>2.3 First HTML5 Example</vt:lpstr>
      <vt:lpstr>2.3 First HTML5 Example</vt:lpstr>
      <vt:lpstr>2.3 First HTML5 Example</vt:lpstr>
      <vt:lpstr>2.3 First HTML5 Example (cont.)</vt:lpstr>
      <vt:lpstr>2.3 First HTML5 Example (Cont.)</vt:lpstr>
      <vt:lpstr>2.3 First HTML5 Example (Cont.)</vt:lpstr>
      <vt:lpstr>2.5 Headings</vt:lpstr>
      <vt:lpstr>2.6 Linking</vt:lpstr>
      <vt:lpstr>PowerPoint Presentation</vt:lpstr>
      <vt:lpstr>PowerPoint Presentation</vt:lpstr>
      <vt:lpstr>2.6 Linking (Cont.)</vt:lpstr>
      <vt:lpstr>2.6 Linking (Cont.)</vt:lpstr>
      <vt:lpstr>PowerPoint Presentation</vt:lpstr>
      <vt:lpstr>PowerPoint Presentation</vt:lpstr>
      <vt:lpstr>2.7 Images</vt:lpstr>
      <vt:lpstr>PowerPoint Presentation</vt:lpstr>
      <vt:lpstr>PowerPoint Presentation</vt:lpstr>
      <vt:lpstr>2.7 Images (cont.)</vt:lpstr>
      <vt:lpstr>2.7 Images (Cont.)</vt:lpstr>
      <vt:lpstr>2.7 Images (Cont.)</vt:lpstr>
      <vt:lpstr>PowerPoint Presentation</vt:lpstr>
      <vt:lpstr>PowerPoint Presentation</vt:lpstr>
      <vt:lpstr>PowerPoint Presentation</vt:lpstr>
      <vt:lpstr>2.8 Special Characters and Horizontal Rules</vt:lpstr>
      <vt:lpstr>PowerPoint Presentation</vt:lpstr>
      <vt:lpstr>PowerPoint Presentation</vt:lpstr>
      <vt:lpstr>2.8 Special Characters and Horizontal Rules (Cont.)</vt:lpstr>
      <vt:lpstr>PowerPoint Presentation</vt:lpstr>
      <vt:lpstr>PowerPoint Presentation</vt:lpstr>
      <vt:lpstr>2.8 Special Characters and Horizontal Rules (Cont.)</vt:lpstr>
      <vt:lpstr>2.9 Lists</vt:lpstr>
      <vt:lpstr>PowerPoint Presentation</vt:lpstr>
      <vt:lpstr>PowerPoint Presentation</vt:lpstr>
      <vt:lpstr>2.9 Lists (Cont.)</vt:lpstr>
      <vt:lpstr>PowerPoint Presentation</vt:lpstr>
      <vt:lpstr>PowerPoint Presentation</vt:lpstr>
      <vt:lpstr>PowerPoint Presentation</vt:lpstr>
      <vt:lpstr>PowerPoint Presentation</vt:lpstr>
      <vt:lpstr>2.10 Tables</vt:lpstr>
      <vt:lpstr>PowerPoint Presentation</vt:lpstr>
      <vt:lpstr>PowerPoint Presentation</vt:lpstr>
      <vt:lpstr>PowerPoint Presentation</vt:lpstr>
      <vt:lpstr>PowerPoint Presentation</vt:lpstr>
      <vt:lpstr>2.10 Tables (Cont.)</vt:lpstr>
      <vt:lpstr>2.10 Tables (Cont.)</vt:lpstr>
      <vt:lpstr>2.10 Tables (Cont.)</vt:lpstr>
      <vt:lpstr>PowerPoint Presentation</vt:lpstr>
      <vt:lpstr>PowerPoint Presentation</vt:lpstr>
      <vt:lpstr>PowerPoint Presentation</vt:lpstr>
      <vt:lpstr>PowerPoint Presentation</vt:lpstr>
      <vt:lpstr>2.11 Forms</vt:lpstr>
      <vt:lpstr>PowerPoint Presentation</vt:lpstr>
      <vt:lpstr>PowerPoint Presentation</vt:lpstr>
      <vt:lpstr>PowerPoint Presentation</vt:lpstr>
      <vt:lpstr>2.11 Forms (Cont.)</vt:lpstr>
      <vt:lpstr>2.11 Forms (Cont.)</vt:lpstr>
      <vt:lpstr>2.11 Forms (Cont.)</vt:lpstr>
      <vt:lpstr>2.11 Forms (Cont.)</vt:lpstr>
      <vt:lpstr>2.11 Forms (Cont.)</vt:lpstr>
      <vt:lpstr>2.11 Forms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2.11 Forms (Cont.)</vt:lpstr>
      <vt:lpstr>2.11 Forms (Cont.)</vt:lpstr>
      <vt:lpstr>2.12 Internal Linking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2.13 meta Elements</vt:lpstr>
      <vt:lpstr>PowerPoint Presentation</vt:lpstr>
      <vt:lpstr>PowerPoint Presentation</vt:lpstr>
      <vt:lpstr>PowerPoint Presentation</vt:lpstr>
      <vt:lpstr>More element in HTML5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CK</dc:creator>
  <cp:lastModifiedBy>Dr. Abu Sayed  Md. Mostafizur Rahaman</cp:lastModifiedBy>
  <cp:revision>388</cp:revision>
  <cp:lastPrinted>2019-08-21T02:24:13Z</cp:lastPrinted>
  <dcterms:created xsi:type="dcterms:W3CDTF">2007-08-15T21:53:26Z</dcterms:created>
  <dcterms:modified xsi:type="dcterms:W3CDTF">2023-02-26T13:50:09Z</dcterms:modified>
  <cp:category>Temlpate v. 07-27-04</cp:category>
</cp:coreProperties>
</file>